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47" r:id="rId4"/>
  </p:sldMasterIdLst>
  <p:sldIdLst>
    <p:sldId id="348" r:id="rId5"/>
    <p:sldId id="333" r:id="rId6"/>
    <p:sldId id="353" r:id="rId7"/>
    <p:sldId id="356" r:id="rId8"/>
    <p:sldId id="357" r:id="rId9"/>
    <p:sldId id="351" r:id="rId10"/>
    <p:sldId id="350" r:id="rId11"/>
    <p:sldId id="365" r:id="rId12"/>
    <p:sldId id="352" r:id="rId13"/>
    <p:sldId id="367" r:id="rId14"/>
    <p:sldId id="364" r:id="rId15"/>
    <p:sldId id="366" r:id="rId16"/>
    <p:sldId id="368" r:id="rId17"/>
    <p:sldId id="359" r:id="rId18"/>
    <p:sldId id="360" r:id="rId19"/>
    <p:sldId id="3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1A64D-5685-4F68-B3CD-82E3AA732B8D}" v="56" dt="2023-02-06T20:20:44.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4" autoAdjust="0"/>
  </p:normalViewPr>
  <p:slideViewPr>
    <p:cSldViewPr snapToGrid="0">
      <p:cViewPr varScale="1">
        <p:scale>
          <a:sx n="107" d="100"/>
          <a:sy n="107" d="100"/>
        </p:scale>
        <p:origin x="138"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7" name="Oval 6">
            <a:extLst>
              <a:ext uri="{FF2B5EF4-FFF2-40B4-BE49-F238E27FC236}">
                <a16:creationId xmlns:a16="http://schemas.microsoft.com/office/drawing/2014/main" id="{668CD8E4-678E-4A58-8629-34370DF5ACCD}"/>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C5D1C98-A3B3-42B9-8665-A65AA9714E5C}"/>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3FA79BF-535E-40FC-AC55-242E3B79492F}"/>
              </a:ext>
            </a:extLst>
          </p:cNvPr>
          <p:cNvSpPr/>
          <p:nvPr userDrawn="1"/>
        </p:nvSpPr>
        <p:spPr>
          <a:xfrm>
            <a:off x="5664569" y="541205"/>
            <a:ext cx="283407" cy="28340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F13F704-406F-4780-B300-012499AFAA2B}"/>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5D8AB55-EAD7-42CB-A485-440CA1A10D20}"/>
              </a:ext>
            </a:extLst>
          </p:cNvPr>
          <p:cNvSpPr/>
          <p:nvPr userDrawn="1"/>
        </p:nvSpPr>
        <p:spPr>
          <a:xfrm>
            <a:off x="0" y="-1994"/>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268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723029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1446334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71DAD948-6707-714E-9E8F-26A36F4AE20E}"/>
              </a:ext>
            </a:extLst>
          </p:cNvPr>
          <p:cNvSpPr/>
          <p:nvPr userDrawn="1"/>
        </p:nvSpPr>
        <p:spPr>
          <a:xfrm>
            <a:off x="10429390" y="360726"/>
            <a:ext cx="1035859" cy="103585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5F81511-AC79-6748-869A-9982CD568B16}"/>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A6F72D4E-9F4D-6341-9F9E-63E01AF59B47}"/>
              </a:ext>
            </a:extLst>
          </p:cNvPr>
          <p:cNvSpPr>
            <a:spLocks noGrp="1"/>
          </p:cNvSpPr>
          <p:nvPr>
            <p:ph type="pic" sz="quarter" idx="13"/>
          </p:nvPr>
        </p:nvSpPr>
        <p:spPr>
          <a:xfrm>
            <a:off x="5654414" y="265113"/>
            <a:ext cx="6089650" cy="608965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pPr/>
              <a:t>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
        <p:nvSpPr>
          <p:cNvPr id="18" name="Content Placeholder 2">
            <a:extLst>
              <a:ext uri="{FF2B5EF4-FFF2-40B4-BE49-F238E27FC236}">
                <a16:creationId xmlns:a16="http://schemas.microsoft.com/office/drawing/2014/main" id="{A2F758DC-4792-1D42-83A8-ED4E6CD5F7E3}"/>
              </a:ext>
            </a:extLst>
          </p:cNvPr>
          <p:cNvSpPr>
            <a:spLocks noGrp="1"/>
          </p:cNvSpPr>
          <p:nvPr>
            <p:ph sz="half" idx="1"/>
          </p:nvPr>
        </p:nvSpPr>
        <p:spPr>
          <a:xfrm>
            <a:off x="1097279" y="2322728"/>
            <a:ext cx="4144096" cy="4032225"/>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2CB8633A-7C70-3C48-8FEE-69941AF2B466}"/>
              </a:ext>
            </a:extLst>
          </p:cNvPr>
          <p:cNvSpPr/>
          <p:nvPr userDrawn="1"/>
        </p:nvSpPr>
        <p:spPr>
          <a:xfrm>
            <a:off x="5535466" y="5600935"/>
            <a:ext cx="643415" cy="643415"/>
          </a:xfrm>
          <a:prstGeom prst="ellipse">
            <a:avLst/>
          </a:prstGeom>
          <a:no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3B967D9-597D-E14A-AE80-4C3877655FB2}"/>
              </a:ext>
            </a:extLst>
          </p:cNvPr>
          <p:cNvSpPr/>
          <p:nvPr userDrawn="1"/>
        </p:nvSpPr>
        <p:spPr>
          <a:xfrm>
            <a:off x="5664569" y="541205"/>
            <a:ext cx="283407" cy="283407"/>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7114435-8CC0-E744-B541-8EF28B774ECF}"/>
              </a:ext>
            </a:extLst>
          </p:cNvPr>
          <p:cNvSpPr/>
          <p:nvPr userDrawn="1"/>
        </p:nvSpPr>
        <p:spPr>
          <a:xfrm flipV="1">
            <a:off x="11885583" y="3453319"/>
            <a:ext cx="167338" cy="16733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BB844B6D-9772-1D4A-A22A-19F6A1250CD6}"/>
              </a:ext>
            </a:extLst>
          </p:cNvPr>
          <p:cNvGrpSpPr/>
          <p:nvPr userDrawn="1"/>
        </p:nvGrpSpPr>
        <p:grpSpPr>
          <a:xfrm rot="5400000">
            <a:off x="-21619" y="1088453"/>
            <a:ext cx="910099" cy="99010"/>
            <a:chOff x="622418" y="280927"/>
            <a:chExt cx="2335705" cy="254101"/>
          </a:xfrm>
        </p:grpSpPr>
        <p:sp>
          <p:nvSpPr>
            <p:cNvPr id="31" name="Oval 30">
              <a:extLst>
                <a:ext uri="{FF2B5EF4-FFF2-40B4-BE49-F238E27FC236}">
                  <a16:creationId xmlns:a16="http://schemas.microsoft.com/office/drawing/2014/main" id="{4834FA13-7139-8546-99A9-CF39B5EDFDF5}"/>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746C656-7A16-8445-80B5-88C23703E694}"/>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E0A223A-22AD-6D40-9B6F-62F488036D58}"/>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1DB8FD84-D022-E842-9B56-88F0574EBD30}"/>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2F4DC0E-4CC4-374D-BE14-132577B95A70}"/>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A4E00522-1D16-F244-89FE-668EEBD08F2B}"/>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itle 1">
            <a:extLst>
              <a:ext uri="{FF2B5EF4-FFF2-40B4-BE49-F238E27FC236}">
                <a16:creationId xmlns:a16="http://schemas.microsoft.com/office/drawing/2014/main" id="{C4C5AC59-B537-D54C-9B5C-55B75E9117A7}"/>
              </a:ext>
            </a:extLst>
          </p:cNvPr>
          <p:cNvSpPr>
            <a:spLocks noGrp="1"/>
          </p:cNvSpPr>
          <p:nvPr>
            <p:ph type="title" hasCustomPrompt="1"/>
          </p:nvPr>
        </p:nvSpPr>
        <p:spPr>
          <a:xfrm>
            <a:off x="1097280" y="421817"/>
            <a:ext cx="4144095" cy="1369074"/>
          </a:xfrm>
          <a:prstGeom prst="rect">
            <a:avLst/>
          </a:prstGeom>
        </p:spPr>
        <p:txBody>
          <a:bodyPr lIns="0" rIns="0" anchor="ctr">
            <a:normAutofit/>
          </a:bodyPr>
          <a:lstStyle>
            <a:lvl1pPr>
              <a:defRPr sz="4000" cap="all" baseline="0"/>
            </a:lvl1pPr>
          </a:lstStyle>
          <a:p>
            <a:r>
              <a:rPr lang="en-US" dirty="0"/>
              <a:t>Title Goes Here</a:t>
            </a:r>
          </a:p>
        </p:txBody>
      </p:sp>
    </p:spTree>
    <p:extLst>
      <p:ext uri="{BB962C8B-B14F-4D97-AF65-F5344CB8AC3E}">
        <p14:creationId xmlns:p14="http://schemas.microsoft.com/office/powerpoint/2010/main" val="65535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pPr/>
              <a:t>2/8/2023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pPr/>
              <a:t>‹#›</a:t>
            </a:fld>
            <a:endParaRPr lang="en-US" dirty="0"/>
          </a:p>
        </p:txBody>
      </p:sp>
      <p:grpSp>
        <p:nvGrpSpPr>
          <p:cNvPr id="21" name="Group 20">
            <a:extLst>
              <a:ext uri="{FF2B5EF4-FFF2-40B4-BE49-F238E27FC236}">
                <a16:creationId xmlns:a16="http://schemas.microsoft.com/office/drawing/2014/main" id="{7A2141DD-8D8D-FA43-BD4F-2CFC93C87782}"/>
              </a:ext>
            </a:extLst>
          </p:cNvPr>
          <p:cNvGrpSpPr/>
          <p:nvPr userDrawn="1"/>
        </p:nvGrpSpPr>
        <p:grpSpPr>
          <a:xfrm rot="5400000">
            <a:off x="-21619" y="1088453"/>
            <a:ext cx="910099" cy="99010"/>
            <a:chOff x="622418" y="280927"/>
            <a:chExt cx="2335705" cy="254101"/>
          </a:xfrm>
        </p:grpSpPr>
        <p:sp>
          <p:nvSpPr>
            <p:cNvPr id="22" name="Oval 21">
              <a:extLst>
                <a:ext uri="{FF2B5EF4-FFF2-40B4-BE49-F238E27FC236}">
                  <a16:creationId xmlns:a16="http://schemas.microsoft.com/office/drawing/2014/main" id="{71A62821-5E0F-DE41-B5C2-17A3A7277F4E}"/>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311AE14-D8F0-1D4C-9D8D-60383658279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F2BE645-D4F2-304C-9AFA-473D8F888A8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3640330-30A6-6948-87A7-9DE6D41794F5}"/>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DFB6548-D83C-1D4E-AE87-2E8F1D3D0FA7}"/>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97C7400-7EDC-8845-AB5A-80FB8175C1E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itle 1">
            <a:extLst>
              <a:ext uri="{FF2B5EF4-FFF2-40B4-BE49-F238E27FC236}">
                <a16:creationId xmlns:a16="http://schemas.microsoft.com/office/drawing/2014/main" id="{BC941C44-9B96-0040-8C71-D8364EB577C2}"/>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9" name="Oval 28">
            <a:extLst>
              <a:ext uri="{FF2B5EF4-FFF2-40B4-BE49-F238E27FC236}">
                <a16:creationId xmlns:a16="http://schemas.microsoft.com/office/drawing/2014/main" id="{E014993B-5057-2A4C-9CA0-383DC5504020}"/>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3B110E8-1FE2-BC47-A5AE-4C698B688B6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7DACF2F-5D4D-434D-8786-E4DF0385E6F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FE816CC-CBCA-7946-B9E5-E9649EF369BE}"/>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7873" y="758952"/>
            <a:ext cx="7356255" cy="3566160"/>
          </a:xfrm>
          <a:prstGeom prst="rect">
            <a:avLst/>
          </a:prstGeom>
        </p:spPr>
        <p:txBody>
          <a:bodyPr anchor="b" anchorCtr="0">
            <a:normAutofit/>
          </a:bodyPr>
          <a:lstStyle>
            <a:lvl1pPr algn="ctr">
              <a:lnSpc>
                <a:spcPct val="90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17873" y="4663440"/>
            <a:ext cx="7356255" cy="1143000"/>
          </a:xfrm>
        </p:spPr>
        <p:txBody>
          <a:bodyPr lIns="91440" rIns="91440" anchor="t" anchorCtr="0">
            <a:normAutofit/>
          </a:bodyPr>
          <a:lstStyle>
            <a:lvl1pPr marL="0" indent="0" algn="ctr">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158240" y="4485132"/>
            <a:ext cx="9875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pPr/>
              <a:t>2/8/2023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2" name="Oval 11">
            <a:extLst>
              <a:ext uri="{FF2B5EF4-FFF2-40B4-BE49-F238E27FC236}">
                <a16:creationId xmlns:a16="http://schemas.microsoft.com/office/drawing/2014/main" id="{8675A452-E352-BE40-9E44-7C0E90F4DBC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2E00246-7C7C-8E48-B95E-02BE89F197F5}"/>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BF1652A-A323-BC48-9A00-7ECF1C4E1DA4}"/>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733BC29-8FD1-CB45-8FF6-0C7CC3CB423D}"/>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C67EB1F-C984-B840-BD1F-FD174D01A3AF}"/>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9D75F8B1-A294-E349-BD08-B06B2954212A}"/>
              </a:ext>
            </a:extLst>
          </p:cNvPr>
          <p:cNvGrpSpPr/>
          <p:nvPr userDrawn="1"/>
        </p:nvGrpSpPr>
        <p:grpSpPr>
          <a:xfrm>
            <a:off x="495300" y="0"/>
            <a:ext cx="11201400" cy="6880860"/>
            <a:chOff x="495300" y="0"/>
            <a:chExt cx="11201400" cy="6880860"/>
          </a:xfrm>
        </p:grpSpPr>
        <p:sp>
          <p:nvSpPr>
            <p:cNvPr id="33" name="Freeform 32">
              <a:extLst>
                <a:ext uri="{FF2B5EF4-FFF2-40B4-BE49-F238E27FC236}">
                  <a16:creationId xmlns:a16="http://schemas.microsoft.com/office/drawing/2014/main" id="{5942EFAD-842E-9C46-9853-C0F135D24007}"/>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BE0B7AF7-52C0-EB45-93DE-79DFF44F5AAE}"/>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9698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pPr/>
              <a:t>2/8/2023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pPr/>
              <a:t>‹#›</a:t>
            </a:fld>
            <a:endParaRPr lang="en-US" dirty="0"/>
          </a:p>
        </p:txBody>
      </p:sp>
      <p:grpSp>
        <p:nvGrpSpPr>
          <p:cNvPr id="11" name="Group 10">
            <a:extLst>
              <a:ext uri="{FF2B5EF4-FFF2-40B4-BE49-F238E27FC236}">
                <a16:creationId xmlns:a16="http://schemas.microsoft.com/office/drawing/2014/main" id="{D06E6D77-4CA3-764C-99E1-7D2CFE6B929E}"/>
              </a:ext>
            </a:extLst>
          </p:cNvPr>
          <p:cNvGrpSpPr/>
          <p:nvPr userDrawn="1"/>
        </p:nvGrpSpPr>
        <p:grpSpPr>
          <a:xfrm rot="5400000">
            <a:off x="-21619" y="1088453"/>
            <a:ext cx="910099" cy="99010"/>
            <a:chOff x="622418" y="280927"/>
            <a:chExt cx="2335705" cy="254101"/>
          </a:xfrm>
        </p:grpSpPr>
        <p:sp>
          <p:nvSpPr>
            <p:cNvPr id="12" name="Oval 11">
              <a:extLst>
                <a:ext uri="{FF2B5EF4-FFF2-40B4-BE49-F238E27FC236}">
                  <a16:creationId xmlns:a16="http://schemas.microsoft.com/office/drawing/2014/main" id="{1D155117-8A2A-414B-9598-C2919DF747DC}"/>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838F88-99DE-9246-A83B-9C7DB6AE99EF}"/>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031FBA2-FD0D-7346-8941-4861923E15CF}"/>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22D5D5E-3339-5D47-9E1C-8897082672DB}"/>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3BE7267-458F-A141-8480-10E9FB55367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71A438B-57BE-F445-AFBB-BBB2270E9BB4}"/>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1">
            <a:extLst>
              <a:ext uri="{FF2B5EF4-FFF2-40B4-BE49-F238E27FC236}">
                <a16:creationId xmlns:a16="http://schemas.microsoft.com/office/drawing/2014/main" id="{040C74AA-3663-2A49-AA62-C9207F22BF3D}"/>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19" name="Oval 18">
            <a:extLst>
              <a:ext uri="{FF2B5EF4-FFF2-40B4-BE49-F238E27FC236}">
                <a16:creationId xmlns:a16="http://schemas.microsoft.com/office/drawing/2014/main" id="{8E70AAE0-F405-8C4D-B2F2-BC73ABD2560F}"/>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C72AC8A-19AA-5641-88DA-414732A1A643}"/>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0FF4153-FE4A-204C-B4B4-F331F8058F73}"/>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0910027-B57E-5C4C-B196-C2CF16EB6B83}"/>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pPr/>
              <a:t>2/8/2023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pPr/>
              <a:t>‹#›</a:t>
            </a:fld>
            <a:endParaRPr lang="en-US" dirty="0"/>
          </a:p>
        </p:txBody>
      </p:sp>
      <p:grpSp>
        <p:nvGrpSpPr>
          <p:cNvPr id="13" name="Group 12">
            <a:extLst>
              <a:ext uri="{FF2B5EF4-FFF2-40B4-BE49-F238E27FC236}">
                <a16:creationId xmlns:a16="http://schemas.microsoft.com/office/drawing/2014/main" id="{DD896C11-7092-DD43-9676-23A81081B759}"/>
              </a:ext>
            </a:extLst>
          </p:cNvPr>
          <p:cNvGrpSpPr/>
          <p:nvPr userDrawn="1"/>
        </p:nvGrpSpPr>
        <p:grpSpPr>
          <a:xfrm rot="5400000">
            <a:off x="-21619" y="1088453"/>
            <a:ext cx="910099" cy="99010"/>
            <a:chOff x="622418" y="280927"/>
            <a:chExt cx="2335705" cy="254101"/>
          </a:xfrm>
        </p:grpSpPr>
        <p:sp>
          <p:nvSpPr>
            <p:cNvPr id="14" name="Oval 13">
              <a:extLst>
                <a:ext uri="{FF2B5EF4-FFF2-40B4-BE49-F238E27FC236}">
                  <a16:creationId xmlns:a16="http://schemas.microsoft.com/office/drawing/2014/main" id="{D39FB8D4-533A-0C44-89B5-487470B0B82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642B0AB-C322-C14B-B2A1-E9F144473219}"/>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7ABE4C7-7926-3949-9205-07E33FB2D2CE}"/>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1B43F26-6C7C-4D43-9D1C-A0F792F54874}"/>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53D175F-F9D4-DD4E-81B9-495A2E867249}"/>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2D03A0-BBCF-2042-832A-8082F1377835}"/>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1">
            <a:extLst>
              <a:ext uri="{FF2B5EF4-FFF2-40B4-BE49-F238E27FC236}">
                <a16:creationId xmlns:a16="http://schemas.microsoft.com/office/drawing/2014/main" id="{E2831508-70C2-2F43-998D-55CE4837BA4C}"/>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1" name="Oval 20">
            <a:extLst>
              <a:ext uri="{FF2B5EF4-FFF2-40B4-BE49-F238E27FC236}">
                <a16:creationId xmlns:a16="http://schemas.microsoft.com/office/drawing/2014/main" id="{5232ACE3-4E65-6243-9416-19BFA39FD92C}"/>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372105-F1CB-9149-A4B9-C151B3CCB9B4}"/>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CAE2DDF3-5C18-5644-8994-8CD902656DE8}"/>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383F4E3-E6C1-BB40-90E6-290C140F9A07}"/>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pPr/>
              <a:t>2/8/2023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pPr/>
              <a:t>‹#›</a:t>
            </a:fld>
            <a:endParaRPr lang="en-US" dirty="0"/>
          </a:p>
        </p:txBody>
      </p:sp>
      <p:grpSp>
        <p:nvGrpSpPr>
          <p:cNvPr id="9" name="Group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17" name="Oval 16">
            <a:extLst>
              <a:ext uri="{FF2B5EF4-FFF2-40B4-BE49-F238E27FC236}">
                <a16:creationId xmlns:a16="http://schemas.microsoft.com/office/drawing/2014/main" id="{7B23D2B0-E152-D14D-8154-8DD47BD10DF3}"/>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8A3BEDF6-5ABA-3B42-99BB-4438813B1A4B}"/>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9CF8BE7-F2AC-AB4C-900F-F64D55111EFC}"/>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EF4254B-D281-684E-BD0B-63AEC0AC197C}"/>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grpSp>
        <p:nvGrpSpPr>
          <p:cNvPr id="7" name="Group 6">
            <a:extLst>
              <a:ext uri="{FF2B5EF4-FFF2-40B4-BE49-F238E27FC236}">
                <a16:creationId xmlns:a16="http://schemas.microsoft.com/office/drawing/2014/main" id="{DE9D0548-7974-4D34-9B8D-24F933315C45}"/>
              </a:ext>
            </a:extLst>
          </p:cNvPr>
          <p:cNvGrpSpPr/>
          <p:nvPr userDrawn="1"/>
        </p:nvGrpSpPr>
        <p:grpSpPr>
          <a:xfrm rot="5400000">
            <a:off x="-21619" y="1088453"/>
            <a:ext cx="910099" cy="99010"/>
            <a:chOff x="622418" y="280927"/>
            <a:chExt cx="2335705" cy="254101"/>
          </a:xfrm>
        </p:grpSpPr>
        <p:sp>
          <p:nvSpPr>
            <p:cNvPr id="8" name="Oval 7">
              <a:extLst>
                <a:ext uri="{FF2B5EF4-FFF2-40B4-BE49-F238E27FC236}">
                  <a16:creationId xmlns:a16="http://schemas.microsoft.com/office/drawing/2014/main" id="{86DC49D7-DAF8-47C0-A432-2471DED3CCC5}"/>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8FD3DCFE-E840-41D9-8EA3-F41C01D3FD0E}"/>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826C953-1924-4F44-A5C9-CA7C16BDDBF0}"/>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ED3D671-0846-4F81-9E7F-B79BCF072EDC}"/>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24C4D01-AEFC-4C15-AFE0-67DFE2067EE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D44B03B-E909-4C45-BAA0-184988D383F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52E726B8-D0E5-4D3E-9D33-7D04C06AD4FF}"/>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A4B73B0-F9B4-4858-A6DF-CE7E8DD20BAF}"/>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E273E92-7792-4D9F-AA76-102DCC817954}"/>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63DD33E-8264-4682-BCFD-641EB46E6ECD}"/>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218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7" name="Oval 6">
            <a:extLst>
              <a:ext uri="{FF2B5EF4-FFF2-40B4-BE49-F238E27FC236}">
                <a16:creationId xmlns:a16="http://schemas.microsoft.com/office/drawing/2014/main" id="{C79FB915-8E19-4D19-9A49-76D460AF7EAF}"/>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29240A9-99AC-4B52-99D9-B7C81BD22356}"/>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8C391FCC-64F0-4B75-8E1C-968A4763FFAB}"/>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D97612-518B-45B8-B909-E6C20615D7E8}"/>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2B27DFF-BA9A-4C6C-90C5-0DBE405DC606}"/>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C617A27-08EB-4703-A59B-4194201A0E24}"/>
              </a:ext>
            </a:extLst>
          </p:cNvPr>
          <p:cNvGrpSpPr/>
          <p:nvPr userDrawn="1"/>
        </p:nvGrpSpPr>
        <p:grpSpPr>
          <a:xfrm>
            <a:off x="495300" y="0"/>
            <a:ext cx="11201400" cy="6880860"/>
            <a:chOff x="495300" y="0"/>
            <a:chExt cx="11201400" cy="6880860"/>
          </a:xfrm>
        </p:grpSpPr>
        <p:sp>
          <p:nvSpPr>
            <p:cNvPr id="13" name="Freeform 32">
              <a:extLst>
                <a:ext uri="{FF2B5EF4-FFF2-40B4-BE49-F238E27FC236}">
                  <a16:creationId xmlns:a16="http://schemas.microsoft.com/office/drawing/2014/main" id="{A9A8116A-8034-40B9-8E08-821E4F520D98}"/>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31">
              <a:extLst>
                <a:ext uri="{FF2B5EF4-FFF2-40B4-BE49-F238E27FC236}">
                  <a16:creationId xmlns:a16="http://schemas.microsoft.com/office/drawing/2014/main" id="{6E5CE3BF-3905-4D74-9494-7DD8556BD816}"/>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7145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grpSp>
        <p:nvGrpSpPr>
          <p:cNvPr id="8" name="Group 7">
            <a:extLst>
              <a:ext uri="{FF2B5EF4-FFF2-40B4-BE49-F238E27FC236}">
                <a16:creationId xmlns:a16="http://schemas.microsoft.com/office/drawing/2014/main" id="{E6017679-AE40-4102-884D-919DAF95B02A}"/>
              </a:ext>
            </a:extLst>
          </p:cNvPr>
          <p:cNvGrpSpPr/>
          <p:nvPr userDrawn="1"/>
        </p:nvGrpSpPr>
        <p:grpSpPr>
          <a:xfrm rot="5400000">
            <a:off x="-21619" y="1088453"/>
            <a:ext cx="910099" cy="99010"/>
            <a:chOff x="622418" y="280927"/>
            <a:chExt cx="2335705" cy="254101"/>
          </a:xfrm>
        </p:grpSpPr>
        <p:sp>
          <p:nvSpPr>
            <p:cNvPr id="9" name="Oval 8">
              <a:extLst>
                <a:ext uri="{FF2B5EF4-FFF2-40B4-BE49-F238E27FC236}">
                  <a16:creationId xmlns:a16="http://schemas.microsoft.com/office/drawing/2014/main" id="{485EFF21-C2FE-4096-BA49-17A8977B1AFC}"/>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8E6F03B-E104-42C4-B153-B81D73E9A88D}"/>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47F1A88-6E5E-4120-80D7-E386E2427A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CDD16A2-8A99-482C-92C7-3F59269976C9}"/>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A7448A8-F972-425D-AE3F-31BCC07E28F0}"/>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812C084-72D1-489C-B27F-48016E91D750}"/>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Oval 14">
            <a:extLst>
              <a:ext uri="{FF2B5EF4-FFF2-40B4-BE49-F238E27FC236}">
                <a16:creationId xmlns:a16="http://schemas.microsoft.com/office/drawing/2014/main" id="{10E70EA2-10A0-43D2-AFEA-2D9B1855411A}"/>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1B27D7C-7D56-4532-B993-F107CCF1E0EB}"/>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92E93B6-C090-4346-889C-F77DAB701844}"/>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1DABFD1-DAD1-4FE5-A315-80DCC9992601}"/>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37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pPr/>
              <a:t>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grpSp>
        <p:nvGrpSpPr>
          <p:cNvPr id="10" name="Group 9">
            <a:extLst>
              <a:ext uri="{FF2B5EF4-FFF2-40B4-BE49-F238E27FC236}">
                <a16:creationId xmlns:a16="http://schemas.microsoft.com/office/drawing/2014/main" id="{7D1A077A-5A49-4266-B1D3-8A02A41CBED8}"/>
              </a:ext>
            </a:extLst>
          </p:cNvPr>
          <p:cNvGrpSpPr/>
          <p:nvPr userDrawn="1"/>
        </p:nvGrpSpPr>
        <p:grpSpPr>
          <a:xfrm rot="5400000">
            <a:off x="-21619" y="1088453"/>
            <a:ext cx="910099" cy="99010"/>
            <a:chOff x="622418" y="280927"/>
            <a:chExt cx="2335705" cy="254101"/>
          </a:xfrm>
        </p:grpSpPr>
        <p:sp>
          <p:nvSpPr>
            <p:cNvPr id="11" name="Oval 10">
              <a:extLst>
                <a:ext uri="{FF2B5EF4-FFF2-40B4-BE49-F238E27FC236}">
                  <a16:creationId xmlns:a16="http://schemas.microsoft.com/office/drawing/2014/main" id="{B1953AC7-DD95-4EC1-B06A-6F4C7EA0394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3CE63FF-7E22-4CD3-B74F-CAFAD6AF6D3C}"/>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8E6424B-5786-43B1-82BC-9CB2BF657B6A}"/>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1D0C1ED-30A4-4E72-97B2-859B209C91B0}"/>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AFE5E17-1540-446F-9170-AA6ACC4B08DB}"/>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BBDEE25-DA72-4A11-B6BA-84C7F354EF37}"/>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0AB30F5F-9EE9-40C2-90FB-EAD356914B2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27E84AE-A182-4BA2-B61D-0C97C4DD8369}"/>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587A78F-578C-4C76-B68F-269067877F7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9E97010-842A-4ED8-850E-61DB7557BCC4}"/>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348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pPr/>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grpSp>
        <p:nvGrpSpPr>
          <p:cNvPr id="6" name="Group 5">
            <a:extLst>
              <a:ext uri="{FF2B5EF4-FFF2-40B4-BE49-F238E27FC236}">
                <a16:creationId xmlns:a16="http://schemas.microsoft.com/office/drawing/2014/main" id="{CE44FE22-D43A-4D56-B561-1AAA26BFE9DC}"/>
              </a:ext>
            </a:extLst>
          </p:cNvPr>
          <p:cNvGrpSpPr/>
          <p:nvPr userDrawn="1"/>
        </p:nvGrpSpPr>
        <p:grpSpPr>
          <a:xfrm rot="5400000">
            <a:off x="-21619" y="1088453"/>
            <a:ext cx="910099" cy="99010"/>
            <a:chOff x="622418" y="280927"/>
            <a:chExt cx="2335705" cy="254101"/>
          </a:xfrm>
        </p:grpSpPr>
        <p:sp>
          <p:nvSpPr>
            <p:cNvPr id="7" name="Oval 6">
              <a:extLst>
                <a:ext uri="{FF2B5EF4-FFF2-40B4-BE49-F238E27FC236}">
                  <a16:creationId xmlns:a16="http://schemas.microsoft.com/office/drawing/2014/main" id="{C456093A-0B41-4F89-A9A9-A113E840D9D5}"/>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4348513-330A-4CF1-9D75-80FD890E3BB9}"/>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ED024A5-92CB-4C73-9D3F-A9A331EF80C1}"/>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DB341C0-2240-4A57-B059-D08E9C5CBD06}"/>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0227B86-D50B-4ECA-8BFA-B785D4756460}"/>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4E5774C-CFEA-4ECF-A28D-DC6804765B9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a:extLst>
              <a:ext uri="{FF2B5EF4-FFF2-40B4-BE49-F238E27FC236}">
                <a16:creationId xmlns:a16="http://schemas.microsoft.com/office/drawing/2014/main" id="{154015AC-C230-423A-8385-B093F39F13C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6A1D7BD-C58F-4815-B8DC-48BFDFA908F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A0DB2BF-DD12-4F66-98AF-181B213D3D30}"/>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9493933-5A09-449F-B209-96ECBB5EE674}"/>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3682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pPr/>
              <a:t>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3088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20494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352050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pPr/>
              <a:t>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1366425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707" r:id="rId13"/>
    <p:sldLayoutId id="2147483708" r:id="rId14"/>
    <p:sldLayoutId id="2147483709" r:id="rId15"/>
    <p:sldLayoutId id="2147483716" r:id="rId16"/>
    <p:sldLayoutId id="2147483710"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uk/Clear-Water-Tray-Blue-Stand/dp/B01N3Q3BQ8/ref=sr_1_1_sspa?crid=1A2Z4JGE7YG4R&amp;keywords=water+tray&amp;qid=1666722466&amp;qu=eyJxc2MiOiI2LjE0IiwicXNhIjoiNS43MSIsInFzcCI6IjUuMTYifQ%3D%3D&amp;sprefix=water+tray%2Caps%2C91&amp;sr=8-1-spons&amp;psc=1" TargetMode="External"/><Relationship Id="rId7" Type="http://schemas.openxmlformats.org/officeDocument/2006/relationships/hyperlink" Target="https://www.amazon.co.uk/Magnetic-Phonics-Letters-Sounds-Words/dp/B01MFB4KY1/ref=sr_1_4?keywords=rwi+magnetic+letter&amp;qid=1666723052&amp;qu=eyJxc2MiOiIwLjAwIiwicXNhIjoiMC4wMCIsInFzcCI6IjAuMDAifQ%3D%3D&amp;sprefix=magnetic+letter+rwi%2Caps%2C96&amp;sr=8-4" TargetMode="External"/><Relationship Id="rId2" Type="http://schemas.openxmlformats.org/officeDocument/2006/relationships/hyperlink" Target="https://www.amazon.co.uk/Magnetic-Building-Learning-Educational-Construction/dp/B095HFS97F/ref=sr_1_30?crid=22554JTUSK2IU&amp;keywords=water+tray+toys+for+early+years&amp;qid=1666722339&amp;qu=eyJxc2MiOiI1LjIwIiwicXNhIjoiNC45MyIsInFzcCI6IjQuMDYifQ%3D%3D&amp;sprefix=water+tray%2Caps%2C85&amp;sr=8-30" TargetMode="External"/><Relationship Id="rId1" Type="http://schemas.openxmlformats.org/officeDocument/2006/relationships/slideLayout" Target="../slideLayouts/slideLayout7.xml"/><Relationship Id="rId6" Type="http://schemas.openxmlformats.org/officeDocument/2006/relationships/hyperlink" Target="https://www.babipur.co.uk/toys/wooden-toys-sale/plan-toys-lower-case-alphabet.html" TargetMode="External"/><Relationship Id="rId5" Type="http://schemas.openxmlformats.org/officeDocument/2006/relationships/hyperlink" Target="https://gruffaloshop.com/collections/the-gruffalo-soft-toys/products/gruffalos-child-finger-puppets?variant=9154533883969" TargetMode="External"/><Relationship Id="rId4" Type="http://schemas.openxmlformats.org/officeDocument/2006/relationships/hyperlink" Target="https://www.etsy.com/uk/listing/762303287/early-years-blackboard-wooden-houses?ga_order=most_relevant&amp;ga_search_type=all&amp;ga_view_type=gallery&amp;ga_search_query=chalkboard+wood+house&amp;ref=sr_gallery-1-4"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apple.com/uk/shop/buy-ipad" TargetMode="External"/><Relationship Id="rId3" Type="http://schemas.openxmlformats.org/officeDocument/2006/relationships/hyperlink" Target="https://amzn.eu/d/bOG11iu" TargetMode="External"/><Relationship Id="rId7" Type="http://schemas.openxmlformats.org/officeDocument/2006/relationships/hyperlink" Target="https://www.currys.co.uk/products/hp-pavilion-14dv2500sa-14-laptop-intel-core-i3-256-gb-ssd-silver-10238825.html" TargetMode="External"/><Relationship Id="rId2" Type="http://schemas.openxmlformats.org/officeDocument/2006/relationships/hyperlink" Target="https://www.amazon.co.uk/Clipbboard-Translucent-Rubberized-Assorted-TKD8050-A6-5X/dp/B08CF3NX8Y/ref=sr_1_3_sspa?keywords=mini+clipboard&amp;qid=1666723190&amp;qu=eyJxc2MiOiI1LjMyIiwicXNhIjoiNC43NiIsInFzcCI6IjQuNDQifQ%3D%3D&amp;sprefix=mini+cli%2Caps%2C94&amp;sr=8-3-spons&amp;psc=1" TargetMode="External"/><Relationship Id="rId1" Type="http://schemas.openxmlformats.org/officeDocument/2006/relationships/slideLayout" Target="../slideLayouts/slideLayout7.xml"/><Relationship Id="rId6" Type="http://schemas.openxmlformats.org/officeDocument/2006/relationships/hyperlink" Target="https://www.earlyyearsresources.co.uk/eyfs-maths-c1931/numicon-c1938/numicon-firm-foundations-one-to-one-apparatus-pack-p94351" TargetMode="External"/><Relationship Id="rId11" Type="http://schemas.openxmlformats.org/officeDocument/2006/relationships/hyperlink" Target="https://noyna.com/?gclid=EAIaIQobChMIpaXx1bmt_AIVA9DtCh123wz1EAAYASAAEgIRe_D_BwE" TargetMode="External"/><Relationship Id="rId5" Type="http://schemas.openxmlformats.org/officeDocument/2006/relationships/hyperlink" Target="https://www.earlyyearsresources.co.uk/outdoor-learning-c149/outdoor-curriculum-c370/numicon-large-foam-shapes-p30640" TargetMode="External"/><Relationship Id="rId10" Type="http://schemas.openxmlformats.org/officeDocument/2006/relationships/hyperlink" Target="https://amzn.eu/d/75sbXur" TargetMode="External"/><Relationship Id="rId4" Type="http://schemas.openxmlformats.org/officeDocument/2006/relationships/hyperlink" Target="https://www.earlyyearsresources.co.uk/eyfs-maths-c1931/maths-classroom-resources-c1939/natural-maths-mastery-collection-p92273" TargetMode="External"/><Relationship Id="rId9" Type="http://schemas.openxmlformats.org/officeDocument/2006/relationships/hyperlink" Target="https://amzn.eu/d/3j516p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amazon.co.uk/SwanSea-Magnetic-Whiteboard-Double-Planning/dp/B01J4YY918/ref=sr_1_5?crid=3BZQ7HO4AYTPN&amp;keywords=kids+magnetic+whiteboards&amp;qid=1666722159&amp;sprefix=kids+magnetic+whiteboards%2Caps%2C74&amp;sr=8-5" TargetMode="External"/><Relationship Id="rId3" Type="http://schemas.openxmlformats.org/officeDocument/2006/relationships/hyperlink" Target="https://numbots.com/purchase/" TargetMode="External"/><Relationship Id="rId7" Type="http://schemas.openxmlformats.org/officeDocument/2006/relationships/hyperlink" Target="https://www.amazon.co.uk/gp/product/B07S7BQ5F8/ref=ewc_pr_img_2?smid=A12GHPXXDCO5C8&amp;psc=1" TargetMode="External"/><Relationship Id="rId2" Type="http://schemas.openxmlformats.org/officeDocument/2006/relationships/hyperlink" Target="https://ttrockstars.com/page/purchase" TargetMode="External"/><Relationship Id="rId1" Type="http://schemas.openxmlformats.org/officeDocument/2006/relationships/slideLayout" Target="../slideLayouts/slideLayout12.xml"/><Relationship Id="rId6" Type="http://schemas.openxmlformats.org/officeDocument/2006/relationships/hyperlink" Target="https://www.amazon.co.uk/Mobile-Rolling-Whiteboard-Aluminum-Standing/dp/B07XL2ZH57/ref=sr_1_4_sspa?crid=1S0RQ940975QW&amp;keywords=free+standing+whiteboard&amp;qid=1666721987&amp;qu=eyJxc2MiOiI1LjQxIiwicXNhIjoiNS4wNiIsInFzcCI6IjQuNjkifQ%3D%3D&amp;sprefix=free+standing+whiteboard%2Caps%2C67&amp;sr=8-4-spons&amp;psc=1" TargetMode="External"/><Relationship Id="rId5" Type="http://schemas.openxmlformats.org/officeDocument/2006/relationships/hyperlink" Target="https://www.musik-produktiv.com/gb/nuvo-toot-2-0-wbl.html" TargetMode="External"/><Relationship Id="rId4" Type="http://schemas.openxmlformats.org/officeDocument/2006/relationships/hyperlink" Target="https://www.tts-group.co.uk/ocarina-musical-instrument/1001908.html" TargetMode="External"/><Relationship Id="rId9" Type="http://schemas.openxmlformats.org/officeDocument/2006/relationships/hyperlink" Target="https://www.amazon.co.uk/Playhouse-Waterwall-Educational-Childrens-Coordination/dp/B09QMD7DL9/ref=sr_1_23?crid=22554JTUSK2IU&amp;keywords=water+tray+toys+for+early+years&amp;qid=1666722262&amp;qu=eyJxc2MiOiI1LjIwIiwicXNhIjoiNC45MyIsInFzcCI6IjQuMDYifQ%3D%3D&amp;sprefix=water+tray%2Caps%2C85&amp;sr=8-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9" name="Rectangle 2054">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inmere CofE Primary School - Friends Of Finmere School Association (FOFSA)">
            <a:extLst>
              <a:ext uri="{FF2B5EF4-FFF2-40B4-BE49-F238E27FC236}">
                <a16:creationId xmlns:a16="http://schemas.microsoft.com/office/drawing/2014/main" id="{C9BA3F14-470E-129F-362B-605ECB649C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9045" y="1472476"/>
            <a:ext cx="3789988" cy="3789988"/>
          </a:xfrm>
          <a:prstGeom prst="rect">
            <a:avLst/>
          </a:prstGeom>
          <a:noFill/>
          <a:extLst>
            <a:ext uri="{909E8E84-426E-40DD-AFC4-6F175D3DCCD1}">
              <a14:hiddenFill xmlns:a14="http://schemas.microsoft.com/office/drawing/2010/main">
                <a:solidFill>
                  <a:srgbClr val="FFFFFF"/>
                </a:solidFill>
              </a14:hiddenFill>
            </a:ext>
          </a:extLst>
        </p:spPr>
      </p:pic>
      <p:sp>
        <p:nvSpPr>
          <p:cNvPr id="2070" name="Freeform: Shape 2056">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1" name="Freeform: Shape 2058">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F50278-9A9A-0F4E-BDCF-6351BE173254}"/>
              </a:ext>
            </a:extLst>
          </p:cNvPr>
          <p:cNvSpPr>
            <a:spLocks noGrp="1"/>
          </p:cNvSpPr>
          <p:nvPr>
            <p:ph type="ctrTitle"/>
          </p:nvPr>
        </p:nvSpPr>
        <p:spPr>
          <a:xfrm>
            <a:off x="804672" y="877824"/>
            <a:ext cx="5294376" cy="3072384"/>
          </a:xfrm>
        </p:spPr>
        <p:txBody>
          <a:bodyPr anchor="b">
            <a:normAutofit/>
          </a:bodyPr>
          <a:lstStyle/>
          <a:p>
            <a:pPr algn="l"/>
            <a:r>
              <a:rPr lang="en-US" sz="5400"/>
              <a:t>Friends of Finmere School</a:t>
            </a:r>
            <a:br>
              <a:rPr lang="en-US" sz="5400"/>
            </a:br>
            <a:r>
              <a:rPr lang="en-US" sz="5400"/>
              <a:t>Association (FoFSA) </a:t>
            </a:r>
          </a:p>
        </p:txBody>
      </p:sp>
      <p:sp>
        <p:nvSpPr>
          <p:cNvPr id="3" name="Subtitle 2">
            <a:extLst>
              <a:ext uri="{FF2B5EF4-FFF2-40B4-BE49-F238E27FC236}">
                <a16:creationId xmlns:a16="http://schemas.microsoft.com/office/drawing/2014/main" id="{117F481B-9C2C-084A-8DF1-0582D2DA4B02}"/>
              </a:ext>
            </a:extLst>
          </p:cNvPr>
          <p:cNvSpPr>
            <a:spLocks noGrp="1"/>
          </p:cNvSpPr>
          <p:nvPr>
            <p:ph type="subTitle" idx="1"/>
          </p:nvPr>
        </p:nvSpPr>
        <p:spPr>
          <a:xfrm>
            <a:off x="804672" y="4096512"/>
            <a:ext cx="4167376" cy="1155525"/>
          </a:xfrm>
        </p:spPr>
        <p:txBody>
          <a:bodyPr anchor="t">
            <a:normAutofit/>
          </a:bodyPr>
          <a:lstStyle/>
          <a:p>
            <a:pPr algn="l"/>
            <a:r>
              <a:rPr lang="en-US" sz="2000"/>
              <a:t>Annual General Meeting</a:t>
            </a:r>
          </a:p>
          <a:p>
            <a:pPr algn="l"/>
            <a:r>
              <a:rPr lang="en-US" sz="2000"/>
              <a:t>Thursday 3rd November 2022</a:t>
            </a:r>
          </a:p>
        </p:txBody>
      </p:sp>
    </p:spTree>
    <p:extLst>
      <p:ext uri="{BB962C8B-B14F-4D97-AF65-F5344CB8AC3E}">
        <p14:creationId xmlns:p14="http://schemas.microsoft.com/office/powerpoint/2010/main" val="38276934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9B206E8-59BD-1B4C-8912-9A0443F96A4F}"/>
              </a:ext>
            </a:extLst>
          </p:cNvPr>
          <p:cNvSpPr>
            <a:spLocks noGrp="1"/>
          </p:cNvSpPr>
          <p:nvPr>
            <p:ph type="title" idx="4294967295"/>
          </p:nvPr>
        </p:nvSpPr>
        <p:spPr>
          <a:xfrm>
            <a:off x="0" y="-26988"/>
            <a:ext cx="8391525" cy="577851"/>
          </a:xfrm>
        </p:spPr>
        <p:txBody>
          <a:bodyPr vert="horz" lIns="91440" tIns="45720" rIns="91440" bIns="45720" rtlCol="0" anchor="t">
            <a:normAutofit/>
          </a:bodyPr>
          <a:lstStyle/>
          <a:p>
            <a:r>
              <a:rPr lang="en-US" sz="2800" kern="1200" dirty="0" err="1">
                <a:solidFill>
                  <a:schemeClr val="tx1"/>
                </a:solidFill>
                <a:latin typeface="+mj-lt"/>
                <a:ea typeface="+mj-ea"/>
                <a:cs typeface="+mj-cs"/>
                <a:sym typeface="Bodoni SvtyTwo ITC TT-Book"/>
              </a:rPr>
              <a:t>Mrs</a:t>
            </a:r>
            <a:r>
              <a:rPr lang="en-US" sz="2800" kern="1200" dirty="0">
                <a:solidFill>
                  <a:schemeClr val="tx1"/>
                </a:solidFill>
                <a:latin typeface="+mj-lt"/>
                <a:ea typeface="+mj-ea"/>
                <a:cs typeface="+mj-cs"/>
                <a:sym typeface="Bodoni SvtyTwo ITC TT-Book"/>
              </a:rPr>
              <a:t> </a:t>
            </a:r>
            <a:r>
              <a:rPr lang="en-US" sz="2800" dirty="0">
                <a:sym typeface="Bodoni SvtyTwo ITC TT-Book"/>
              </a:rPr>
              <a:t>Law</a:t>
            </a:r>
            <a:r>
              <a:rPr lang="en-US" sz="2800" kern="1200" dirty="0">
                <a:solidFill>
                  <a:schemeClr val="tx1"/>
                </a:solidFill>
                <a:latin typeface="+mj-lt"/>
                <a:ea typeface="+mj-ea"/>
                <a:cs typeface="+mj-cs"/>
                <a:sym typeface="Bodoni SvtyTwo ITC TT-Book"/>
              </a:rPr>
              <a:t>’s wish list – </a:t>
            </a:r>
            <a:r>
              <a:rPr lang="en-US" sz="2000" kern="1200" dirty="0">
                <a:solidFill>
                  <a:schemeClr val="tx1"/>
                </a:solidFill>
                <a:latin typeface="+mj-lt"/>
                <a:ea typeface="+mj-ea"/>
                <a:cs typeface="+mj-cs"/>
                <a:sym typeface="Bodoni SvtyTwo ITC TT-Book"/>
              </a:rPr>
              <a:t>looking at different classes</a:t>
            </a:r>
          </a:p>
        </p:txBody>
      </p:sp>
      <p:sp>
        <p:nvSpPr>
          <p:cNvPr id="12" name="Content Placeholder 11">
            <a:extLst>
              <a:ext uri="{FF2B5EF4-FFF2-40B4-BE49-F238E27FC236}">
                <a16:creationId xmlns:a16="http://schemas.microsoft.com/office/drawing/2014/main" id="{2F06A708-C428-8443-AB48-F60A95FF71FE}"/>
              </a:ext>
            </a:extLst>
          </p:cNvPr>
          <p:cNvSpPr>
            <a:spLocks noGrp="1"/>
          </p:cNvSpPr>
          <p:nvPr>
            <p:ph sz="half" idx="4294967295"/>
          </p:nvPr>
        </p:nvSpPr>
        <p:spPr>
          <a:xfrm>
            <a:off x="3411538" y="847725"/>
            <a:ext cx="8780462" cy="5614988"/>
          </a:xfrm>
        </p:spPr>
        <p:txBody>
          <a:bodyPr vert="horz" lIns="91440" tIns="45720" rIns="91440" bIns="45720" rtlCol="0" anchor="ctr">
            <a:normAutofit/>
          </a:bodyPr>
          <a:lstStyle/>
          <a:p>
            <a:endParaRPr lang="en-GB" dirty="0"/>
          </a:p>
          <a:p>
            <a:pPr marL="0" indent="0">
              <a:buNone/>
            </a:pPr>
            <a:endParaRPr lang="en-GB" dirty="0"/>
          </a:p>
          <a:p>
            <a:pPr marL="0" indent="0">
              <a:buNone/>
            </a:pPr>
            <a:endParaRPr lang="en-GB" dirty="0"/>
          </a:p>
          <a:p>
            <a:endParaRPr lang="en-US" sz="2000" dirty="0"/>
          </a:p>
        </p:txBody>
      </p:sp>
      <p:graphicFrame>
        <p:nvGraphicFramePr>
          <p:cNvPr id="2" name="Table 1">
            <a:extLst>
              <a:ext uri="{FF2B5EF4-FFF2-40B4-BE49-F238E27FC236}">
                <a16:creationId xmlns:a16="http://schemas.microsoft.com/office/drawing/2014/main" id="{F22D1A2A-1B18-A3C2-F564-EF72D98E30C9}"/>
              </a:ext>
            </a:extLst>
          </p:cNvPr>
          <p:cNvGraphicFramePr>
            <a:graphicFrameLocks noGrp="1"/>
          </p:cNvGraphicFramePr>
          <p:nvPr>
            <p:extLst>
              <p:ext uri="{D42A27DB-BD31-4B8C-83A1-F6EECF244321}">
                <p14:modId xmlns:p14="http://schemas.microsoft.com/office/powerpoint/2010/main" val="2195468404"/>
              </p:ext>
            </p:extLst>
          </p:nvPr>
        </p:nvGraphicFramePr>
        <p:xfrm>
          <a:off x="128016" y="550606"/>
          <a:ext cx="11803625" cy="5969723"/>
        </p:xfrm>
        <a:graphic>
          <a:graphicData uri="http://schemas.openxmlformats.org/drawingml/2006/table">
            <a:tbl>
              <a:tblPr>
                <a:tableStyleId>{5C22544A-7EE6-4342-B048-85BDC9FD1C3A}</a:tableStyleId>
              </a:tblPr>
              <a:tblGrid>
                <a:gridCol w="878119">
                  <a:extLst>
                    <a:ext uri="{9D8B030D-6E8A-4147-A177-3AD203B41FA5}">
                      <a16:colId xmlns:a16="http://schemas.microsoft.com/office/drawing/2014/main" val="3215653400"/>
                    </a:ext>
                  </a:extLst>
                </a:gridCol>
                <a:gridCol w="1200611">
                  <a:extLst>
                    <a:ext uri="{9D8B030D-6E8A-4147-A177-3AD203B41FA5}">
                      <a16:colId xmlns:a16="http://schemas.microsoft.com/office/drawing/2014/main" val="150432030"/>
                    </a:ext>
                  </a:extLst>
                </a:gridCol>
                <a:gridCol w="880779">
                  <a:extLst>
                    <a:ext uri="{9D8B030D-6E8A-4147-A177-3AD203B41FA5}">
                      <a16:colId xmlns:a16="http://schemas.microsoft.com/office/drawing/2014/main" val="880653339"/>
                    </a:ext>
                  </a:extLst>
                </a:gridCol>
                <a:gridCol w="671675">
                  <a:extLst>
                    <a:ext uri="{9D8B030D-6E8A-4147-A177-3AD203B41FA5}">
                      <a16:colId xmlns:a16="http://schemas.microsoft.com/office/drawing/2014/main" val="2445794715"/>
                    </a:ext>
                  </a:extLst>
                </a:gridCol>
                <a:gridCol w="764988">
                  <a:extLst>
                    <a:ext uri="{9D8B030D-6E8A-4147-A177-3AD203B41FA5}">
                      <a16:colId xmlns:a16="http://schemas.microsoft.com/office/drawing/2014/main" val="2146499312"/>
                    </a:ext>
                  </a:extLst>
                </a:gridCol>
                <a:gridCol w="7407453">
                  <a:extLst>
                    <a:ext uri="{9D8B030D-6E8A-4147-A177-3AD203B41FA5}">
                      <a16:colId xmlns:a16="http://schemas.microsoft.com/office/drawing/2014/main" val="3487948552"/>
                    </a:ext>
                  </a:extLst>
                </a:gridCol>
              </a:tblGrid>
              <a:tr h="1136021">
                <a:tc>
                  <a:txBody>
                    <a:bodyPr/>
                    <a:lstStyle/>
                    <a:p>
                      <a:pPr algn="l" fontAlgn="ctr"/>
                      <a:r>
                        <a:rPr lang="en-GB" sz="1400" u="none" strike="noStrike">
                          <a:effectLst/>
                        </a:rPr>
                        <a:t>Magnetic tiles</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£29.99</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£29.99</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400" u="sng" strike="noStrike" dirty="0">
                          <a:effectLst/>
                          <a:hlinkClick r:id="rId2"/>
                        </a:rPr>
                        <a:t>https://www.amazon.co.uk/Magnetic-Building-Learning-Educational-Construction/dp/B095HFS97F/ref=sr_1_30?crid=22554JTUSK2IU&amp;keywords=water+tray+toys+for+early+years&amp;qid=1666722339&amp;qu=eyJxc2MiOiI1LjIwIiwicXNhIjoiNC45MyIsInFzcCI6IjQuMDYifQ%3D%3D&amp;sprefix=water+tray%2Caps%2C85&amp;sr=8-30</a:t>
                      </a:r>
                      <a:endParaRPr lang="en-GB" sz="1400" b="0" i="0" u="sng" strike="noStrike" dirty="0">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637253616"/>
                  </a:ext>
                </a:extLst>
              </a:tr>
              <a:tr h="1136021">
                <a:tc>
                  <a:txBody>
                    <a:bodyPr/>
                    <a:lstStyle/>
                    <a:p>
                      <a:pPr algn="l" fontAlgn="ctr"/>
                      <a:r>
                        <a:rPr lang="en-GB" sz="1400" u="none" strike="noStrike">
                          <a:effectLst/>
                        </a:rPr>
                        <a:t>Water tray</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400" u="none" strike="noStrike" dirty="0">
                          <a:effectLst/>
                        </a:rPr>
                        <a:t>To replace broken one</a:t>
                      </a:r>
                      <a:endParaRPr lang="en-GB" sz="14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£318.77</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£318.77</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400" u="sng" strike="noStrike">
                          <a:effectLst/>
                          <a:hlinkClick r:id="rId3"/>
                        </a:rPr>
                        <a:t>https://www.amazon.co.uk/Clear-Water-Tray-Blue-Stand/dp/B01N3Q3BQ8/ref=sr_1_1_sspa?crid=1A2Z4JGE7YG4R&amp;keywords=water+tray&amp;qid=1666722466&amp;qu=eyJxc2MiOiI2LjE0IiwicXNhIjoiNS43MSIsInFzcCI6IjUuMTYifQ%3D%3D&amp;sprefix=water+tray%2Caps%2C91&amp;sr=8-1-spons&amp;psc=1</a:t>
                      </a:r>
                      <a:endParaRPr lang="en-GB" sz="14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2403293480"/>
                  </a:ext>
                </a:extLst>
              </a:tr>
              <a:tr h="852818">
                <a:tc>
                  <a:txBody>
                    <a:bodyPr/>
                    <a:lstStyle/>
                    <a:p>
                      <a:pPr algn="l" fontAlgn="ctr"/>
                      <a:r>
                        <a:rPr lang="en-GB" sz="1400" u="none" strike="noStrike">
                          <a:effectLst/>
                        </a:rPr>
                        <a:t>Chalk houses</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£29.99</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£29.99</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400" u="sng" strike="noStrike">
                          <a:effectLst/>
                          <a:hlinkClick r:id="rId4"/>
                        </a:rPr>
                        <a:t>https://www.etsy.com/uk/listing/762303287/early-years-blackboard-wooden-houses?ga_order=most_relevant&amp;ga_search_type=all&amp;ga_view_type=gallery&amp;ga_search_query=chalkboard+wood+house&amp;ref=sr_gallery-1-4</a:t>
                      </a:r>
                      <a:endParaRPr lang="en-GB" sz="14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904793137"/>
                  </a:ext>
                </a:extLst>
              </a:tr>
              <a:tr h="569614">
                <a:tc>
                  <a:txBody>
                    <a:bodyPr/>
                    <a:lstStyle/>
                    <a:p>
                      <a:pPr algn="l" fontAlgn="ctr"/>
                      <a:r>
                        <a:rPr lang="en-GB" sz="1400" u="none" strike="noStrike">
                          <a:effectLst/>
                        </a:rPr>
                        <a:t>Gruffalo puppets</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£31.99</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£31.99</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400" u="sng" strike="noStrike">
                          <a:effectLst/>
                          <a:hlinkClick r:id="rId5"/>
                        </a:rPr>
                        <a:t>https://gruffaloshop.com/collections/the-gruffalo-soft-toys/products/gruffalos-child-finger-puppets?variant=9154533883969</a:t>
                      </a:r>
                      <a:endParaRPr lang="en-GB" sz="14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3926050422"/>
                  </a:ext>
                </a:extLst>
              </a:tr>
              <a:tr h="569614">
                <a:tc>
                  <a:txBody>
                    <a:bodyPr/>
                    <a:lstStyle/>
                    <a:p>
                      <a:pPr algn="l" fontAlgn="ctr"/>
                      <a:r>
                        <a:rPr lang="en-GB" sz="1400" u="none" strike="noStrike">
                          <a:effectLst/>
                        </a:rPr>
                        <a:t>Letters upper case</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£39.96</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£39.96</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400" u="sng" strike="noStrike">
                          <a:effectLst/>
                          <a:hlinkClick r:id="rId6"/>
                        </a:rPr>
                        <a:t>https://www.babipur.co.uk/toys/wooden-toys-sale/plan-toys-lower-case-alphabet.html</a:t>
                      </a:r>
                      <a:endParaRPr lang="en-GB" sz="14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1779963287"/>
                  </a:ext>
                </a:extLst>
              </a:tr>
              <a:tr h="569614">
                <a:tc>
                  <a:txBody>
                    <a:bodyPr/>
                    <a:lstStyle/>
                    <a:p>
                      <a:pPr algn="l" fontAlgn="ctr"/>
                      <a:r>
                        <a:rPr lang="en-GB" sz="1400" u="none" strike="noStrike">
                          <a:effectLst/>
                        </a:rPr>
                        <a:t>Letters lower case</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£39.96</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£39.96</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400" u="sng" strike="noStrike">
                          <a:effectLst/>
                          <a:hlinkClick r:id="rId6"/>
                        </a:rPr>
                        <a:t>https://www.babipur.co.uk/toys/wooden-toys-sale/plan-toys-lower-case-alphabet.html</a:t>
                      </a:r>
                      <a:endParaRPr lang="en-GB" sz="14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310854892"/>
                  </a:ext>
                </a:extLst>
              </a:tr>
              <a:tr h="1136021">
                <a:tc>
                  <a:txBody>
                    <a:bodyPr/>
                    <a:lstStyle/>
                    <a:p>
                      <a:pPr algn="l" fontAlgn="ctr"/>
                      <a:r>
                        <a:rPr lang="en-GB" sz="1400" u="none" strike="noStrike">
                          <a:effectLst/>
                        </a:rPr>
                        <a:t>RWI letter tiles for teaching phonics</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£4.90</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400" u="none" strike="noStrike">
                          <a:effectLst/>
                        </a:rPr>
                        <a:t>£34.30</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400" u="sng" strike="noStrike" dirty="0">
                          <a:effectLst/>
                          <a:hlinkClick r:id="rId7"/>
                        </a:rPr>
                        <a:t>https://www.amazon.co.uk/Magnetic-Phonics-Letters-Sounds-Words/dp/B01MFB4KY1/ref=sr_1_4?keywords=rwi+magnetic+letter&amp;qid=1666723052&amp;qu=eyJxc2MiOiIwLjAwIiwicXNhIjoiMC4wMCIsInFzcCI6IjAuMDAifQ%3D%3D&amp;sprefix=magnetic+letter+rwi%2Caps%2C96&amp;sr=8-4</a:t>
                      </a:r>
                      <a:endParaRPr lang="en-GB" sz="1400" b="0" i="0" u="sng" strike="noStrike" dirty="0">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2191398733"/>
                  </a:ext>
                </a:extLst>
              </a:tr>
            </a:tbl>
          </a:graphicData>
        </a:graphic>
      </p:graphicFrame>
    </p:spTree>
    <p:extLst>
      <p:ext uri="{BB962C8B-B14F-4D97-AF65-F5344CB8AC3E}">
        <p14:creationId xmlns:p14="http://schemas.microsoft.com/office/powerpoint/2010/main" val="22675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2B3CE65-74C6-98B8-5C03-2558DE11120D}"/>
              </a:ext>
            </a:extLst>
          </p:cNvPr>
          <p:cNvGraphicFramePr>
            <a:graphicFrameLocks noGrp="1"/>
          </p:cNvGraphicFramePr>
          <p:nvPr>
            <p:extLst>
              <p:ext uri="{D42A27DB-BD31-4B8C-83A1-F6EECF244321}">
                <p14:modId xmlns:p14="http://schemas.microsoft.com/office/powerpoint/2010/main" val="2816749354"/>
              </p:ext>
            </p:extLst>
          </p:nvPr>
        </p:nvGraphicFramePr>
        <p:xfrm>
          <a:off x="107720" y="550607"/>
          <a:ext cx="11976559" cy="5772056"/>
        </p:xfrm>
        <a:graphic>
          <a:graphicData uri="http://schemas.openxmlformats.org/drawingml/2006/table">
            <a:tbl>
              <a:tblPr>
                <a:tableStyleId>{5C22544A-7EE6-4342-B048-85BDC9FD1C3A}</a:tableStyleId>
              </a:tblPr>
              <a:tblGrid>
                <a:gridCol w="997927">
                  <a:extLst>
                    <a:ext uri="{9D8B030D-6E8A-4147-A177-3AD203B41FA5}">
                      <a16:colId xmlns:a16="http://schemas.microsoft.com/office/drawing/2014/main" val="2527999037"/>
                    </a:ext>
                  </a:extLst>
                </a:gridCol>
                <a:gridCol w="1450629">
                  <a:extLst>
                    <a:ext uri="{9D8B030D-6E8A-4147-A177-3AD203B41FA5}">
                      <a16:colId xmlns:a16="http://schemas.microsoft.com/office/drawing/2014/main" val="2966063609"/>
                    </a:ext>
                  </a:extLst>
                </a:gridCol>
                <a:gridCol w="489745">
                  <a:extLst>
                    <a:ext uri="{9D8B030D-6E8A-4147-A177-3AD203B41FA5}">
                      <a16:colId xmlns:a16="http://schemas.microsoft.com/office/drawing/2014/main" val="2272825883"/>
                    </a:ext>
                  </a:extLst>
                </a:gridCol>
                <a:gridCol w="581697">
                  <a:extLst>
                    <a:ext uri="{9D8B030D-6E8A-4147-A177-3AD203B41FA5}">
                      <a16:colId xmlns:a16="http://schemas.microsoft.com/office/drawing/2014/main" val="2058165454"/>
                    </a:ext>
                  </a:extLst>
                </a:gridCol>
                <a:gridCol w="753035">
                  <a:extLst>
                    <a:ext uri="{9D8B030D-6E8A-4147-A177-3AD203B41FA5}">
                      <a16:colId xmlns:a16="http://schemas.microsoft.com/office/drawing/2014/main" val="3698677732"/>
                    </a:ext>
                  </a:extLst>
                </a:gridCol>
                <a:gridCol w="7703526">
                  <a:extLst>
                    <a:ext uri="{9D8B030D-6E8A-4147-A177-3AD203B41FA5}">
                      <a16:colId xmlns:a16="http://schemas.microsoft.com/office/drawing/2014/main" val="2557857897"/>
                    </a:ext>
                  </a:extLst>
                </a:gridCol>
              </a:tblGrid>
              <a:tr h="129970">
                <a:tc>
                  <a:txBody>
                    <a:bodyPr/>
                    <a:lstStyle/>
                    <a:p>
                      <a:pPr algn="l" fontAlgn="ctr"/>
                      <a:r>
                        <a:rPr lang="en-GB" sz="1300" u="none" strike="noStrike" dirty="0">
                          <a:effectLst/>
                        </a:rPr>
                        <a:t>Clipboard</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dirty="0">
                          <a:effectLst/>
                        </a:rPr>
                        <a:t>2 packs of 5</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dirty="0">
                          <a:effectLst/>
                        </a:rPr>
                        <a:t>2</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£8.85</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£17.70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dirty="0">
                          <a:effectLst/>
                          <a:hlinkClick r:id="rId2"/>
                        </a:rPr>
                        <a:t>https://www.amazon.co.uk/Clipbboard-Translucent-Rubberized-Assorted-TKD8050-A6-5X/dp/B08CF3NX8Y/ref=sr_1_3_sspa?keywords=mini+clipboard&amp;qid=1666723190&amp;qu=eyJxc2MiOiI1LjMyIiwicXNhIjoiNC43NiIsInFzcCI6IjQuNDQifQ%3D%3D&amp;sprefix=mini+cli%2Caps%2C94&amp;sr=8-3-spons&amp;psc=1</a:t>
                      </a:r>
                      <a:endParaRPr lang="en-GB" sz="1300" b="0" i="0" u="sng" strike="noStrike" dirty="0">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3780853874"/>
                  </a:ext>
                </a:extLst>
              </a:tr>
              <a:tr h="45900">
                <a:tc>
                  <a:txBody>
                    <a:bodyPr/>
                    <a:lstStyle/>
                    <a:p>
                      <a:pPr algn="l" fontAlgn="ctr"/>
                      <a:r>
                        <a:rPr lang="en-GB" sz="1300" u="none" strike="noStrike" dirty="0">
                          <a:effectLst/>
                        </a:rPr>
                        <a:t>Digital microscopes</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dirty="0">
                          <a:effectLst/>
                        </a:rPr>
                        <a:t>Or more -link is a suggestion </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£39.99</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£399.90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dirty="0">
                          <a:effectLst/>
                          <a:hlinkClick r:id="rId3"/>
                        </a:rPr>
                        <a:t>https://amzn.eu/d/bOG11iu</a:t>
                      </a:r>
                      <a:endParaRPr lang="en-GB" sz="1300" b="0" i="0" u="sng" strike="noStrike" dirty="0">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1175633559"/>
                  </a:ext>
                </a:extLst>
              </a:tr>
              <a:tr h="87452">
                <a:tc>
                  <a:txBody>
                    <a:bodyPr/>
                    <a:lstStyle/>
                    <a:p>
                      <a:pPr algn="l" fontAlgn="ctr"/>
                      <a:r>
                        <a:rPr lang="en-GB" sz="1300" u="none" strike="noStrike" dirty="0">
                          <a:effectLst/>
                        </a:rPr>
                        <a:t>Maths mastery resources</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dirty="0">
                          <a:effectLst/>
                        </a:rPr>
                        <a:t>1 set or more?</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£198.99</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£198.99</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dirty="0">
                          <a:effectLst/>
                          <a:hlinkClick r:id="rId4"/>
                        </a:rPr>
                        <a:t>https://www.earlyyearsresources.co.uk/eyfs-maths-c1931/maths-classroom-resources-c1939/natural-maths-mastery-collection-p92273</a:t>
                      </a:r>
                      <a:endParaRPr lang="en-GB" sz="1300" b="0" i="0" u="sng" strike="noStrike" dirty="0">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3964687425"/>
                  </a:ext>
                </a:extLst>
              </a:tr>
              <a:tr h="87452">
                <a:tc>
                  <a:txBody>
                    <a:bodyPr/>
                    <a:lstStyle/>
                    <a:p>
                      <a:pPr algn="l" fontAlgn="ctr"/>
                      <a:r>
                        <a:rPr lang="en-GB" sz="1300" u="none" strike="noStrike">
                          <a:effectLst/>
                        </a:rPr>
                        <a:t>Giant numicon for outside</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dirty="0">
                          <a:effectLst/>
                        </a:rPr>
                        <a:t> </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£166.99</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£166.99</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dirty="0">
                          <a:effectLst/>
                          <a:hlinkClick r:id="rId5"/>
                        </a:rPr>
                        <a:t>https://www.earlyyearsresources.co.uk/outdoor-learning-c149/outdoor-curriculum-c370/numicon-large-foam-shapes-p30640</a:t>
                      </a:r>
                      <a:endParaRPr lang="en-GB" sz="1300" b="0" i="0" u="sng" strike="noStrike" dirty="0">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4234009000"/>
                  </a:ext>
                </a:extLst>
              </a:tr>
              <a:tr h="87452">
                <a:tc>
                  <a:txBody>
                    <a:bodyPr/>
                    <a:lstStyle/>
                    <a:p>
                      <a:pPr algn="l" fontAlgn="ctr"/>
                      <a:r>
                        <a:rPr lang="en-GB" sz="1300" u="none" strike="noStrike">
                          <a:effectLst/>
                        </a:rPr>
                        <a:t>Maths resources</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a:effectLst/>
                        </a:rPr>
                        <a:t>1 set or more?</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£163.99</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£163.99</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6"/>
                        </a:rPr>
                        <a:t>https://www.earlyyearsresources.co.uk/eyfs-maths-c1931/numicon-c1938/numicon-firm-foundations-one-to-one-apparatus-pack-p94351</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1885632233"/>
                  </a:ext>
                </a:extLst>
              </a:tr>
              <a:tr h="91800">
                <a:tc>
                  <a:txBody>
                    <a:bodyPr/>
                    <a:lstStyle/>
                    <a:p>
                      <a:pPr algn="l" fontAlgn="ctr"/>
                      <a:r>
                        <a:rPr lang="en-GB" sz="1300" u="none" strike="noStrike">
                          <a:effectLst/>
                        </a:rPr>
                        <a:t>More laptops with keyboard and chargers</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b"/>
                      <a:r>
                        <a:rPr lang="en-GB" sz="1300" u="none" strike="noStrike">
                          <a:effectLst/>
                        </a:rPr>
                        <a:t>Approx cost?  needs investigating …. </a:t>
                      </a:r>
                      <a:endParaRPr lang="en-GB" sz="1300" b="0" i="0" u="none" strike="noStrike">
                        <a:solidFill>
                          <a:srgbClr val="000000"/>
                        </a:solidFill>
                        <a:effectLst/>
                        <a:latin typeface="Calibri" panose="020F0502020204030204" pitchFamily="34" charset="0"/>
                      </a:endParaRPr>
                    </a:p>
                  </a:txBody>
                  <a:tcPr marL="2416" marR="2416" marT="2416" marB="0" anchor="b"/>
                </a:tc>
                <a:tc>
                  <a:txBody>
                    <a:bodyPr/>
                    <a:lstStyle/>
                    <a:p>
                      <a:pPr algn="r" fontAlgn="ctr"/>
                      <a:r>
                        <a:rPr lang="en-GB" sz="1300" u="none" strike="noStrike" dirty="0">
                          <a:effectLst/>
                        </a:rPr>
                        <a:t>20</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£400.00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£8,000.00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7"/>
                        </a:rPr>
                        <a:t>https://www.currys.co.uk/products/hp-pavilion-14dv2500sa-14-laptop-intel-core-i3-256-gb-ssd-silver-10238825.html</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2518507482"/>
                  </a:ext>
                </a:extLst>
              </a:tr>
              <a:tr h="45900">
                <a:tc>
                  <a:txBody>
                    <a:bodyPr/>
                    <a:lstStyle/>
                    <a:p>
                      <a:pPr algn="l" fontAlgn="ctr"/>
                      <a:r>
                        <a:rPr lang="en-GB" sz="1300" u="none" strike="noStrike">
                          <a:effectLst/>
                        </a:rPr>
                        <a:t>iPads </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b"/>
                      <a:r>
                        <a:rPr lang="en-GB" sz="1300" u="none" strike="noStrike" dirty="0">
                          <a:effectLst/>
                        </a:rPr>
                        <a:t>Approx cost how many? </a:t>
                      </a:r>
                      <a:endParaRPr lang="en-GB" sz="1300" b="0" i="0" u="none" strike="noStrike" dirty="0">
                        <a:solidFill>
                          <a:srgbClr val="000000"/>
                        </a:solidFill>
                        <a:effectLst/>
                        <a:latin typeface="Calibri" panose="020F0502020204030204" pitchFamily="34" charset="0"/>
                      </a:endParaRPr>
                    </a:p>
                  </a:txBody>
                  <a:tcPr marL="2416" marR="2416" marT="2416" marB="0" anchor="b"/>
                </a:tc>
                <a:tc>
                  <a:txBody>
                    <a:bodyPr/>
                    <a:lstStyle/>
                    <a:p>
                      <a:pPr algn="l" fontAlgn="ctr"/>
                      <a:r>
                        <a:rPr lang="en-GB" sz="1300" u="none" strike="noStrike">
                          <a:effectLst/>
                        </a:rPr>
                        <a:t> </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b"/>
                      <a:r>
                        <a:rPr lang="en-GB" sz="1300" u="none" strike="noStrike">
                          <a:effectLst/>
                        </a:rPr>
                        <a:t>£400.00</a:t>
                      </a:r>
                      <a:endParaRPr lang="en-GB" sz="1300" b="0" i="0" u="none" strike="noStrike">
                        <a:solidFill>
                          <a:srgbClr val="000000"/>
                        </a:solidFill>
                        <a:effectLst/>
                        <a:latin typeface="Calibri" panose="020F0502020204030204" pitchFamily="34" charset="0"/>
                      </a:endParaRPr>
                    </a:p>
                  </a:txBody>
                  <a:tcPr marL="2416" marR="2416" marT="2416" marB="0" anchor="b"/>
                </a:tc>
                <a:tc>
                  <a:txBody>
                    <a:bodyPr/>
                    <a:lstStyle/>
                    <a:p>
                      <a:pPr algn="r" fontAlgn="ctr"/>
                      <a:r>
                        <a:rPr lang="en-GB" sz="1300" u="none" strike="noStrike">
                          <a:effectLst/>
                        </a:rPr>
                        <a:t>£0.00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8"/>
                        </a:rPr>
                        <a:t>https://www.apple.com/uk/shop/buy-ipad</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2240817827"/>
                  </a:ext>
                </a:extLst>
              </a:tr>
              <a:tr h="45900">
                <a:tc>
                  <a:txBody>
                    <a:bodyPr/>
                    <a:lstStyle/>
                    <a:p>
                      <a:pPr algn="l" fontAlgn="ctr"/>
                      <a:r>
                        <a:rPr lang="en-GB" sz="1300" u="none" strike="noStrike">
                          <a:effectLst/>
                        </a:rPr>
                        <a:t>K-Nex</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b"/>
                      <a:r>
                        <a:rPr lang="en-GB" sz="1300" u="none" strike="noStrike">
                          <a:effectLst/>
                        </a:rPr>
                        <a:t>Class set</a:t>
                      </a:r>
                      <a:endParaRPr lang="en-GB" sz="1300" b="0" i="0" u="none" strike="noStrike">
                        <a:solidFill>
                          <a:srgbClr val="000000"/>
                        </a:solidFill>
                        <a:effectLst/>
                        <a:latin typeface="Calibri" panose="020F0502020204030204" pitchFamily="34" charset="0"/>
                      </a:endParaRPr>
                    </a:p>
                  </a:txBody>
                  <a:tcPr marL="2416" marR="2416" marT="2416" marB="0" anchor="b"/>
                </a:tc>
                <a:tc>
                  <a:txBody>
                    <a:bodyPr/>
                    <a:lstStyle/>
                    <a:p>
                      <a:pPr algn="r" fontAlgn="ctr"/>
                      <a:r>
                        <a:rPr lang="en-GB" sz="1300" u="none" strike="noStrike">
                          <a:effectLst/>
                        </a:rPr>
                        <a:t>1</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b"/>
                      <a:r>
                        <a:rPr lang="en-GB" sz="1300" u="none" strike="noStrike">
                          <a:effectLst/>
                        </a:rPr>
                        <a:t>£26.99</a:t>
                      </a:r>
                      <a:endParaRPr lang="en-GB" sz="1300" b="0" i="0" u="none" strike="noStrike">
                        <a:solidFill>
                          <a:srgbClr val="000000"/>
                        </a:solidFill>
                        <a:effectLst/>
                        <a:latin typeface="Calibri" panose="020F0502020204030204" pitchFamily="34" charset="0"/>
                      </a:endParaRPr>
                    </a:p>
                  </a:txBody>
                  <a:tcPr marL="2416" marR="2416" marT="2416" marB="0" anchor="b"/>
                </a:tc>
                <a:tc>
                  <a:txBody>
                    <a:bodyPr/>
                    <a:lstStyle/>
                    <a:p>
                      <a:pPr algn="r" fontAlgn="ctr"/>
                      <a:r>
                        <a:rPr lang="en-GB" sz="1300" u="none" strike="noStrike">
                          <a:effectLst/>
                        </a:rPr>
                        <a:t>£26.99</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9"/>
                        </a:rPr>
                        <a:t>https://amzn.eu/d/3j516px</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1994486609"/>
                  </a:ext>
                </a:extLst>
              </a:tr>
              <a:tr h="45900">
                <a:tc>
                  <a:txBody>
                    <a:bodyPr/>
                    <a:lstStyle/>
                    <a:p>
                      <a:pPr algn="l" fontAlgn="ctr"/>
                      <a:r>
                        <a:rPr lang="en-GB" sz="1300" u="none" strike="noStrike">
                          <a:effectLst/>
                        </a:rPr>
                        <a:t>Set of Atlas KS2</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b"/>
                      <a:r>
                        <a:rPr lang="en-GB" sz="1300" u="none" strike="noStrike">
                          <a:effectLst/>
                        </a:rPr>
                        <a:t>Suggested atlas ?</a:t>
                      </a:r>
                      <a:endParaRPr lang="en-GB" sz="1300" b="0" i="0" u="none" strike="noStrike">
                        <a:solidFill>
                          <a:srgbClr val="000000"/>
                        </a:solidFill>
                        <a:effectLst/>
                        <a:latin typeface="Calibri" panose="020F0502020204030204" pitchFamily="34" charset="0"/>
                      </a:endParaRPr>
                    </a:p>
                  </a:txBody>
                  <a:tcPr marL="2416" marR="2416" marT="2416" marB="0" anchor="b"/>
                </a:tc>
                <a:tc>
                  <a:txBody>
                    <a:bodyPr/>
                    <a:lstStyle/>
                    <a:p>
                      <a:pPr algn="r" fontAlgn="ctr"/>
                      <a:r>
                        <a:rPr lang="en-GB" sz="1300" u="none" strike="noStrike">
                          <a:effectLst/>
                        </a:rPr>
                        <a:t>10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b"/>
                      <a:r>
                        <a:rPr lang="en-GB" sz="1300" u="none" strike="noStrike">
                          <a:effectLst/>
                        </a:rPr>
                        <a:t>£11.05</a:t>
                      </a:r>
                      <a:endParaRPr lang="en-GB" sz="1300" b="0" i="0" u="none" strike="noStrike">
                        <a:solidFill>
                          <a:srgbClr val="000000"/>
                        </a:solidFill>
                        <a:effectLst/>
                        <a:latin typeface="Calibri" panose="020F0502020204030204" pitchFamily="34" charset="0"/>
                      </a:endParaRPr>
                    </a:p>
                  </a:txBody>
                  <a:tcPr marL="2416" marR="2416" marT="2416" marB="0" anchor="b"/>
                </a:tc>
                <a:tc>
                  <a:txBody>
                    <a:bodyPr/>
                    <a:lstStyle/>
                    <a:p>
                      <a:pPr algn="r" fontAlgn="ctr"/>
                      <a:r>
                        <a:rPr lang="en-GB" sz="1300" u="none" strike="noStrike">
                          <a:effectLst/>
                        </a:rPr>
                        <a:t>£110.50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10"/>
                        </a:rPr>
                        <a:t>https://amzn.eu/d/75sbXur</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3557139921"/>
                  </a:ext>
                </a:extLst>
              </a:tr>
              <a:tr h="91800">
                <a:tc>
                  <a:txBody>
                    <a:bodyPr/>
                    <a:lstStyle/>
                    <a:p>
                      <a:pPr algn="l" fontAlgn="ctr"/>
                      <a:r>
                        <a:rPr lang="en-GB" sz="1300" u="none" strike="noStrike">
                          <a:effectLst/>
                        </a:rPr>
                        <a:t>Cookery aprons</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b"/>
                      <a:r>
                        <a:rPr lang="en-GB" sz="1300" u="none" strike="noStrike">
                          <a:effectLst/>
                        </a:rPr>
                        <a:t>10 little 10 medium 10 big ones</a:t>
                      </a:r>
                      <a:endParaRPr lang="en-GB" sz="1300" b="0" i="0" u="none" strike="noStrike">
                        <a:solidFill>
                          <a:srgbClr val="000000"/>
                        </a:solidFill>
                        <a:effectLst/>
                        <a:latin typeface="Calibri" panose="020F0502020204030204" pitchFamily="34" charset="0"/>
                      </a:endParaRPr>
                    </a:p>
                  </a:txBody>
                  <a:tcPr marL="2416" marR="2416" marT="2416" marB="0" anchor="b"/>
                </a:tc>
                <a:tc>
                  <a:txBody>
                    <a:bodyPr/>
                    <a:lstStyle/>
                    <a:p>
                      <a:pPr algn="r" fontAlgn="ctr"/>
                      <a:r>
                        <a:rPr lang="en-GB" sz="1300" u="none" strike="noStrike">
                          <a:effectLst/>
                        </a:rPr>
                        <a:t>30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£5.20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dirty="0">
                          <a:effectLst/>
                        </a:rPr>
                        <a:t>£156.00</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11"/>
                        </a:rPr>
                        <a:t>https://noyna.com/?gclid=EAIaIQobChMIpaXx1bmt_AIVA9DtCh123wz1EAAYASAAEgIRe_D_BwE</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3408847323"/>
                  </a:ext>
                </a:extLst>
              </a:tr>
              <a:tr h="45900">
                <a:tc>
                  <a:txBody>
                    <a:bodyPr/>
                    <a:lstStyle/>
                    <a:p>
                      <a:pPr algn="l" fontAlgn="ctr"/>
                      <a:r>
                        <a:rPr lang="en-GB" sz="1300" u="none" strike="noStrike" dirty="0">
                          <a:effectLst/>
                        </a:rPr>
                        <a:t>Science set of electrical circuit Equipment </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l" fontAlgn="b"/>
                      <a:r>
                        <a:rPr lang="en-GB" sz="1300" u="none" strike="noStrike" dirty="0">
                          <a:effectLst/>
                        </a:rPr>
                        <a:t>a class set of electrical circuit equipment with batteries, a very good set of torches and batteries, stop watches,</a:t>
                      </a:r>
                      <a:endParaRPr lang="en-GB" sz="1300" b="0" i="0" u="none" strike="noStrike" dirty="0">
                        <a:solidFill>
                          <a:srgbClr val="333333"/>
                        </a:solidFill>
                        <a:effectLst/>
                        <a:latin typeface="OpenSans-Webfont"/>
                      </a:endParaRPr>
                    </a:p>
                  </a:txBody>
                  <a:tcPr marL="2416" marR="2416" marT="2416" marB="0" anchor="b"/>
                </a:tc>
                <a:tc>
                  <a:txBody>
                    <a:bodyPr/>
                    <a:lstStyle/>
                    <a:p>
                      <a:pPr algn="l" fontAlgn="ctr"/>
                      <a:r>
                        <a:rPr lang="en-GB" sz="1300" u="none" strike="noStrike" dirty="0">
                          <a:effectLst/>
                        </a:rPr>
                        <a:t> </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r" fontAlgn="b"/>
                      <a:r>
                        <a:rPr lang="en-GB" sz="1300" u="none" strike="noStrike" dirty="0">
                          <a:effectLst/>
                        </a:rPr>
                        <a:t> </a:t>
                      </a:r>
                      <a:endParaRPr lang="en-GB" sz="1300" b="0" i="0" u="none" strike="noStrike" dirty="0">
                        <a:solidFill>
                          <a:srgbClr val="000000"/>
                        </a:solidFill>
                        <a:effectLst/>
                        <a:latin typeface="Calibri" panose="020F0502020204030204" pitchFamily="34" charset="0"/>
                      </a:endParaRPr>
                    </a:p>
                  </a:txBody>
                  <a:tcPr marL="2416" marR="2416" marT="2416" marB="0" anchor="b"/>
                </a:tc>
                <a:tc>
                  <a:txBody>
                    <a:bodyPr/>
                    <a:lstStyle/>
                    <a:p>
                      <a:pPr algn="r" fontAlgn="ctr"/>
                      <a:r>
                        <a:rPr lang="en-GB" sz="1300" u="none" strike="noStrike" dirty="0">
                          <a:effectLst/>
                        </a:rPr>
                        <a:t>£0.00</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l" fontAlgn="ctr"/>
                      <a:endParaRPr lang="en-GB" sz="1300" b="0" i="0" u="none" strike="noStrike" dirty="0">
                        <a:solidFill>
                          <a:srgbClr val="000000"/>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2568416659"/>
                  </a:ext>
                </a:extLst>
              </a:tr>
            </a:tbl>
          </a:graphicData>
        </a:graphic>
      </p:graphicFrame>
      <p:sp>
        <p:nvSpPr>
          <p:cNvPr id="6" name="Title 10">
            <a:extLst>
              <a:ext uri="{FF2B5EF4-FFF2-40B4-BE49-F238E27FC236}">
                <a16:creationId xmlns:a16="http://schemas.microsoft.com/office/drawing/2014/main" id="{9F2A25D9-5151-B118-A18A-99F5BC18CC3C}"/>
              </a:ext>
            </a:extLst>
          </p:cNvPr>
          <p:cNvSpPr txBox="1">
            <a:spLocks/>
          </p:cNvSpPr>
          <p:nvPr/>
        </p:nvSpPr>
        <p:spPr>
          <a:xfrm>
            <a:off x="64008" y="-27345"/>
            <a:ext cx="8391734" cy="57795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ym typeface="Bodoni SvtyTwo ITC TT-Book"/>
              </a:rPr>
              <a:t>Mrs Law’s wish list – </a:t>
            </a:r>
            <a:r>
              <a:rPr lang="en-US" sz="2000">
                <a:sym typeface="Bodoni SvtyTwo ITC TT-Book"/>
              </a:rPr>
              <a:t>looking at different classes</a:t>
            </a:r>
            <a:endParaRPr lang="en-US" sz="2000" dirty="0">
              <a:sym typeface="Bodoni SvtyTwo ITC TT-Book"/>
            </a:endParaRPr>
          </a:p>
        </p:txBody>
      </p:sp>
    </p:spTree>
    <p:extLst>
      <p:ext uri="{BB962C8B-B14F-4D97-AF65-F5344CB8AC3E}">
        <p14:creationId xmlns:p14="http://schemas.microsoft.com/office/powerpoint/2010/main" val="204149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2B3CE65-74C6-98B8-5C03-2558DE11120D}"/>
              </a:ext>
            </a:extLst>
          </p:cNvPr>
          <p:cNvGraphicFramePr>
            <a:graphicFrameLocks noGrp="1"/>
          </p:cNvGraphicFramePr>
          <p:nvPr>
            <p:extLst>
              <p:ext uri="{D42A27DB-BD31-4B8C-83A1-F6EECF244321}">
                <p14:modId xmlns:p14="http://schemas.microsoft.com/office/powerpoint/2010/main" val="2598377775"/>
              </p:ext>
            </p:extLst>
          </p:nvPr>
        </p:nvGraphicFramePr>
        <p:xfrm>
          <a:off x="132253" y="550607"/>
          <a:ext cx="11927493" cy="4561559"/>
        </p:xfrm>
        <a:graphic>
          <a:graphicData uri="http://schemas.openxmlformats.org/drawingml/2006/table">
            <a:tbl>
              <a:tblPr>
                <a:tableStyleId>{5C22544A-7EE6-4342-B048-85BDC9FD1C3A}</a:tableStyleId>
              </a:tblPr>
              <a:tblGrid>
                <a:gridCol w="1673672">
                  <a:extLst>
                    <a:ext uri="{9D8B030D-6E8A-4147-A177-3AD203B41FA5}">
                      <a16:colId xmlns:a16="http://schemas.microsoft.com/office/drawing/2014/main" val="2527999037"/>
                    </a:ext>
                  </a:extLst>
                </a:gridCol>
                <a:gridCol w="9281490">
                  <a:extLst>
                    <a:ext uri="{9D8B030D-6E8A-4147-A177-3AD203B41FA5}">
                      <a16:colId xmlns:a16="http://schemas.microsoft.com/office/drawing/2014/main" val="2966063609"/>
                    </a:ext>
                  </a:extLst>
                </a:gridCol>
                <a:gridCol w="972331">
                  <a:extLst>
                    <a:ext uri="{9D8B030D-6E8A-4147-A177-3AD203B41FA5}">
                      <a16:colId xmlns:a16="http://schemas.microsoft.com/office/drawing/2014/main" val="3698677732"/>
                    </a:ext>
                  </a:extLst>
                </a:gridCol>
              </a:tblGrid>
              <a:tr h="862972">
                <a:tc>
                  <a:txBody>
                    <a:bodyPr/>
                    <a:lstStyle/>
                    <a:p>
                      <a:pPr algn="l" fontAlgn="ctr"/>
                      <a:r>
                        <a:rPr lang="en-GB" sz="1400" u="none" strike="noStrike" dirty="0">
                          <a:effectLst/>
                        </a:rPr>
                        <a:t>Science set of electrical circuit Equipment </a:t>
                      </a:r>
                      <a:endParaRPr lang="en-GB" sz="14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l" fontAlgn="b"/>
                      <a:r>
                        <a:rPr lang="en-GB" sz="1400" u="none" strike="noStrike" dirty="0">
                          <a:effectLst/>
                        </a:rPr>
                        <a:t>a class set of electrical circuit equipment with batteries, a very good set of torches and batteries, stop watches,</a:t>
                      </a:r>
                      <a:endParaRPr lang="en-GB" sz="1400" b="0" i="0" u="none" strike="noStrike" dirty="0">
                        <a:solidFill>
                          <a:srgbClr val="333333"/>
                        </a:solidFill>
                        <a:effectLst/>
                        <a:latin typeface="OpenSans-Webfont"/>
                      </a:endParaRPr>
                    </a:p>
                  </a:txBody>
                  <a:tcPr marL="2416" marR="2416" marT="2416" marB="0" anchor="b"/>
                </a:tc>
                <a:tc>
                  <a:txBody>
                    <a:bodyPr/>
                    <a:lstStyle/>
                    <a:p>
                      <a:pPr algn="r" fontAlgn="ctr"/>
                      <a:r>
                        <a:rPr lang="en-GB" sz="1400" u="none" strike="noStrike" dirty="0">
                          <a:effectLst/>
                        </a:rPr>
                        <a:t>£0.00</a:t>
                      </a:r>
                      <a:endParaRPr lang="en-GB" sz="1400" b="0" i="0" u="none" strike="noStrike" dirty="0">
                        <a:solidFill>
                          <a:srgbClr val="000000"/>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2568416659"/>
                  </a:ext>
                </a:extLst>
              </a:tr>
              <a:tr h="290681">
                <a:tc>
                  <a:txBody>
                    <a:bodyPr/>
                    <a:lstStyle/>
                    <a:p>
                      <a:pPr algn="l" fontAlgn="ctr"/>
                      <a:r>
                        <a:rPr lang="en-GB" sz="1400" u="none" strike="noStrike">
                          <a:effectLst/>
                        </a:rPr>
                        <a:t>Redecorate school</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2416" marR="2416" marT="2416" marB="0" anchor="b"/>
                </a:tc>
                <a:tc>
                  <a:txBody>
                    <a:bodyPr/>
                    <a:lstStyle/>
                    <a:p>
                      <a:pPr algn="r" fontAlgn="ctr"/>
                      <a:r>
                        <a:rPr lang="en-GB" sz="1400" u="none" strike="noStrike" dirty="0">
                          <a:effectLst/>
                        </a:rPr>
                        <a:t>£0.00</a:t>
                      </a:r>
                      <a:endParaRPr lang="en-GB" sz="1400" b="0" i="0" u="none" strike="noStrike" dirty="0">
                        <a:solidFill>
                          <a:srgbClr val="000000"/>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2052487422"/>
                  </a:ext>
                </a:extLst>
              </a:tr>
              <a:tr h="86297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400" u="none" strike="noStrike" dirty="0">
                          <a:effectLst/>
                        </a:rPr>
                        <a:t>Proper storage for musical equipment </a:t>
                      </a:r>
                      <a:endParaRPr lang="en-GB" sz="1400" b="0" i="0" u="none" strike="noStrike" dirty="0">
                        <a:solidFill>
                          <a:srgbClr val="000000"/>
                        </a:solidFill>
                        <a:effectLst/>
                        <a:latin typeface="Calibri" panose="020F0502020204030204" pitchFamily="34" charset="0"/>
                      </a:endParaRPr>
                    </a:p>
                    <a:p>
                      <a:pPr algn="l" fontAlgn="ctr"/>
                      <a:endParaRPr lang="en-GB" sz="14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l" fontAlgn="b"/>
                      <a:endParaRPr lang="en-GB" sz="1400" b="0" i="0" u="none" strike="noStrike" dirty="0">
                        <a:solidFill>
                          <a:srgbClr val="000000"/>
                        </a:solidFill>
                        <a:effectLst/>
                        <a:latin typeface="Calibri" panose="020F0502020204030204" pitchFamily="34" charset="0"/>
                      </a:endParaRPr>
                    </a:p>
                  </a:txBody>
                  <a:tcPr marL="2416" marR="2416" marT="2416" marB="0" anchor="b"/>
                </a:tc>
                <a:tc>
                  <a:txBody>
                    <a:bodyPr/>
                    <a:lstStyle/>
                    <a:p>
                      <a:pPr algn="r" fontAlgn="ctr"/>
                      <a:endParaRPr lang="en-GB" sz="1400" b="0" i="0" u="none" strike="noStrike" dirty="0">
                        <a:solidFill>
                          <a:srgbClr val="000000"/>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1101038038"/>
                  </a:ext>
                </a:extLst>
              </a:tr>
              <a:tr h="1726056">
                <a:tc>
                  <a:txBody>
                    <a:bodyPr/>
                    <a:lstStyle/>
                    <a:p>
                      <a:pPr algn="l" fontAlgn="ctr"/>
                      <a:r>
                        <a:rPr lang="en-GB" sz="1400" u="none" strike="noStrike">
                          <a:effectLst/>
                        </a:rPr>
                        <a:t>Gardening materials</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b"/>
                      <a:r>
                        <a:rPr lang="en-GB" sz="1400" u="none" strike="noStrike" dirty="0">
                          <a:effectLst/>
                        </a:rPr>
                        <a:t>– better child friendly diggers/trowels etc and also a regular ‘stipend’ for gardening – for example every autumn money for bulbs, a regular supply of compost and in the spring – plants/vegetables to grow. We should be growing stuff in our grounds! – This could mean organising/buying/paying for someone to put in another raised bed or two for specific gardening activities</a:t>
                      </a:r>
                      <a:endParaRPr lang="en-GB" sz="1400" b="0" i="0" u="none" strike="noStrike" dirty="0">
                        <a:solidFill>
                          <a:srgbClr val="333333"/>
                        </a:solidFill>
                        <a:effectLst/>
                        <a:latin typeface="OpenSans-Webfont"/>
                      </a:endParaRPr>
                    </a:p>
                  </a:txBody>
                  <a:tcPr marL="2416" marR="2416" marT="2416" marB="0" anchor="b"/>
                </a:tc>
                <a:tc>
                  <a:txBody>
                    <a:bodyPr/>
                    <a:lstStyle/>
                    <a:p>
                      <a:pPr algn="r" fontAlgn="ctr"/>
                      <a:r>
                        <a:rPr lang="en-GB" sz="1400" u="none" strike="noStrike" dirty="0">
                          <a:effectLst/>
                        </a:rPr>
                        <a:t>£0.00</a:t>
                      </a:r>
                      <a:endParaRPr lang="en-GB" sz="1400" b="0" i="0" u="none" strike="noStrike" dirty="0">
                        <a:solidFill>
                          <a:srgbClr val="000000"/>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594245910"/>
                  </a:ext>
                </a:extLst>
              </a:tr>
              <a:tr h="818878">
                <a:tc>
                  <a:txBody>
                    <a:bodyPr/>
                    <a:lstStyle/>
                    <a:p>
                      <a:pPr algn="l" fontAlgn="ctr"/>
                      <a:r>
                        <a:rPr lang="en-GB" sz="1400" u="none" strike="noStrike">
                          <a:effectLst/>
                        </a:rPr>
                        <a:t>Sports tops</a:t>
                      </a:r>
                      <a:endParaRPr lang="en-GB" sz="14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b"/>
                      <a:r>
                        <a:rPr lang="en-GB" sz="1400" u="none" strike="noStrike">
                          <a:effectLst/>
                        </a:rPr>
                        <a:t>a selection of sizes (KS2) of sports tops that can be worn for any sporting event by footballers/netballers/athletics/quadkids etc. It would say ‘Finmere Sports’ or similar on the back</a:t>
                      </a:r>
                      <a:endParaRPr lang="en-GB" sz="1400" b="0" i="0" u="none" strike="noStrike">
                        <a:solidFill>
                          <a:srgbClr val="333333"/>
                        </a:solidFill>
                        <a:effectLst/>
                        <a:latin typeface="OpenSans-Webfont"/>
                      </a:endParaRPr>
                    </a:p>
                  </a:txBody>
                  <a:tcPr marL="2416" marR="2416" marT="2416" marB="0" anchor="b"/>
                </a:tc>
                <a:tc>
                  <a:txBody>
                    <a:bodyPr/>
                    <a:lstStyle/>
                    <a:p>
                      <a:pPr algn="r" fontAlgn="ctr"/>
                      <a:r>
                        <a:rPr lang="en-GB" sz="1400" u="none" strike="noStrike" dirty="0">
                          <a:effectLst/>
                        </a:rPr>
                        <a:t>£0.00</a:t>
                      </a:r>
                      <a:endParaRPr lang="en-GB" sz="1400" b="0" i="0" u="none" strike="noStrike" dirty="0">
                        <a:solidFill>
                          <a:srgbClr val="000000"/>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1370482797"/>
                  </a:ext>
                </a:extLst>
              </a:tr>
            </a:tbl>
          </a:graphicData>
        </a:graphic>
      </p:graphicFrame>
      <p:sp>
        <p:nvSpPr>
          <p:cNvPr id="2" name="Title 10">
            <a:extLst>
              <a:ext uri="{FF2B5EF4-FFF2-40B4-BE49-F238E27FC236}">
                <a16:creationId xmlns:a16="http://schemas.microsoft.com/office/drawing/2014/main" id="{21C6DF18-823F-6C11-C9B4-B6AD382F1F45}"/>
              </a:ext>
            </a:extLst>
          </p:cNvPr>
          <p:cNvSpPr txBox="1">
            <a:spLocks/>
          </p:cNvSpPr>
          <p:nvPr/>
        </p:nvSpPr>
        <p:spPr>
          <a:xfrm>
            <a:off x="64008" y="-27345"/>
            <a:ext cx="8391734" cy="57795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ym typeface="Bodoni SvtyTwo ITC TT-Book"/>
              </a:rPr>
              <a:t>Mrs Law’s wish list – </a:t>
            </a:r>
            <a:r>
              <a:rPr lang="en-US" sz="2000">
                <a:sym typeface="Bodoni SvtyTwo ITC TT-Book"/>
              </a:rPr>
              <a:t>looking at different classes</a:t>
            </a:r>
            <a:endParaRPr lang="en-US" sz="2000" dirty="0">
              <a:sym typeface="Bodoni SvtyTwo ITC TT-Book"/>
            </a:endParaRPr>
          </a:p>
        </p:txBody>
      </p:sp>
      <p:pic>
        <p:nvPicPr>
          <p:cNvPr id="4" name="Picture 2" descr="Finmere CofE Primary School - Friends Of Finmere School Association (FOFSA)">
            <a:extLst>
              <a:ext uri="{FF2B5EF4-FFF2-40B4-BE49-F238E27FC236}">
                <a16:creationId xmlns:a16="http://schemas.microsoft.com/office/drawing/2014/main" id="{87E1389C-4191-A3AA-C256-E1F0E061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054" y="5032769"/>
            <a:ext cx="1753793" cy="17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76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9B206E8-59BD-1B4C-8912-9A0443F96A4F}"/>
              </a:ext>
            </a:extLst>
          </p:cNvPr>
          <p:cNvSpPr>
            <a:spLocks noGrp="1"/>
          </p:cNvSpPr>
          <p:nvPr>
            <p:ph type="title" idx="4294967295"/>
          </p:nvPr>
        </p:nvSpPr>
        <p:spPr>
          <a:xfrm>
            <a:off x="0" y="-149225"/>
            <a:ext cx="5950039" cy="2079625"/>
          </a:xfrm>
        </p:spPr>
        <p:txBody>
          <a:bodyPr vert="horz" lIns="91440" tIns="45720" rIns="91440" bIns="45720" rtlCol="0" anchor="ctr">
            <a:normAutofit/>
          </a:bodyPr>
          <a:lstStyle/>
          <a:p>
            <a:r>
              <a:rPr lang="en-US" sz="3200" kern="1200" dirty="0">
                <a:solidFill>
                  <a:schemeClr val="tx1"/>
                </a:solidFill>
                <a:latin typeface="+mj-lt"/>
                <a:ea typeface="+mj-ea"/>
                <a:cs typeface="+mj-cs"/>
                <a:sym typeface="Bodoni SvtyTwo ITC TT-Book"/>
              </a:rPr>
              <a:t>FUNDRAISING IN THE YEAR AHEAD</a:t>
            </a:r>
            <a:br>
              <a:rPr lang="en-US" sz="3600" kern="1200" dirty="0">
                <a:solidFill>
                  <a:schemeClr val="tx1"/>
                </a:solidFill>
                <a:latin typeface="+mj-lt"/>
                <a:ea typeface="+mj-ea"/>
                <a:cs typeface="+mj-cs"/>
                <a:sym typeface="Bodoni SvtyTwo ITC TT-Book"/>
              </a:rPr>
            </a:br>
            <a:endParaRPr lang="en-US" sz="3600" kern="1200" dirty="0">
              <a:solidFill>
                <a:schemeClr val="tx1"/>
              </a:solidFill>
              <a:latin typeface="+mj-lt"/>
              <a:ea typeface="+mj-ea"/>
              <a:cs typeface="+mj-cs"/>
              <a:sym typeface="Bodoni SvtyTwo ITC TT-Book"/>
            </a:endParaRPr>
          </a:p>
        </p:txBody>
      </p:sp>
      <p:sp>
        <p:nvSpPr>
          <p:cNvPr id="12" name="Content Placeholder 11">
            <a:extLst>
              <a:ext uri="{FF2B5EF4-FFF2-40B4-BE49-F238E27FC236}">
                <a16:creationId xmlns:a16="http://schemas.microsoft.com/office/drawing/2014/main" id="{2F06A708-C428-8443-AB48-F60A95FF71FE}"/>
              </a:ext>
            </a:extLst>
          </p:cNvPr>
          <p:cNvSpPr>
            <a:spLocks noGrp="1"/>
          </p:cNvSpPr>
          <p:nvPr>
            <p:ph sz="half" idx="4294967295"/>
          </p:nvPr>
        </p:nvSpPr>
        <p:spPr>
          <a:xfrm>
            <a:off x="3411538" y="847725"/>
            <a:ext cx="8780462" cy="5614988"/>
          </a:xfrm>
        </p:spPr>
        <p:txBody>
          <a:bodyPr vert="horz" lIns="91440" tIns="45720" rIns="91440" bIns="45720" rtlCol="0" anchor="ctr">
            <a:normAutofit/>
          </a:bodyPr>
          <a:lstStyle/>
          <a:p>
            <a:endParaRPr lang="en-GB" dirty="0"/>
          </a:p>
          <a:p>
            <a:pPr marL="0" indent="0">
              <a:buNone/>
            </a:pPr>
            <a:endParaRPr lang="en-GB" dirty="0"/>
          </a:p>
          <a:p>
            <a:pPr marL="0" indent="0">
              <a:buNone/>
            </a:pPr>
            <a:endParaRPr lang="en-GB" dirty="0"/>
          </a:p>
          <a:p>
            <a:pPr marL="0" indent="0">
              <a:buNone/>
            </a:pPr>
            <a:endParaRPr lang="en-GB" dirty="0"/>
          </a:p>
          <a:p>
            <a:endParaRPr lang="en-US" sz="2000" dirty="0"/>
          </a:p>
        </p:txBody>
      </p:sp>
      <p:sp>
        <p:nvSpPr>
          <p:cNvPr id="4" name="Rectangle 5">
            <a:extLst>
              <a:ext uri="{FF2B5EF4-FFF2-40B4-BE49-F238E27FC236}">
                <a16:creationId xmlns:a16="http://schemas.microsoft.com/office/drawing/2014/main" id="{A35AE3C9-91DD-4D2B-A746-FD45056034C1}"/>
              </a:ext>
            </a:extLst>
          </p:cNvPr>
          <p:cNvSpPr>
            <a:spLocks noChangeArrowheads="1"/>
          </p:cNvSpPr>
          <p:nvPr/>
        </p:nvSpPr>
        <p:spPr bwMode="auto">
          <a:xfrm>
            <a:off x="2456873" y="582356"/>
            <a:ext cx="75276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BFD01CD5-CCEC-4AAD-B472-B7B08655F384}"/>
              </a:ext>
            </a:extLst>
          </p:cNvPr>
          <p:cNvSpPr>
            <a:spLocks noChangeArrowheads="1"/>
          </p:cNvSpPr>
          <p:nvPr/>
        </p:nvSpPr>
        <p:spPr bwMode="auto">
          <a:xfrm>
            <a:off x="498545" y="1637234"/>
            <a:ext cx="10351906"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GB" altLang="en-US" b="1" dirty="0">
                <a:latin typeface="Arial" panose="020B0604020202020204" pitchFamily="34" charset="0"/>
              </a:rPr>
              <a:t>Discussions: </a:t>
            </a: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GB" altLang="en-US" dirty="0">
                <a:latin typeface="Arial" panose="020B0604020202020204" pitchFamily="34" charset="0"/>
              </a:rPr>
              <a:t>Fundraising for the bigger ticket items will generate more money </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Arial" panose="020B0604020202020204" pitchFamily="34" charset="0"/>
              </a:rPr>
              <a:t>Laptop</a:t>
            </a:r>
            <a:r>
              <a:rPr lang="en-GB" altLang="en-US" dirty="0">
                <a:latin typeface="Arial" panose="020B0604020202020204" pitchFamily="34" charset="0"/>
              </a:rPr>
              <a:t>s – need to be the same throughout to help teaching </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Arial" panose="020B0604020202020204" pitchFamily="34" charset="0"/>
              </a:rPr>
              <a:t>Rabbit proof the raised beds and create new raised beds if necessary</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GB" altLang="en-US" dirty="0">
                <a:latin typeface="Arial" panose="020B0604020202020204" pitchFamily="34" charset="0"/>
              </a:rPr>
              <a:t>Current pond – Willow trees near the pond are now all safe based on tree specialist making the area safe including the cabling.  Pond is now all dry up and attracted mosquitos in the summers.  Requires a new liner as base is now mud and stagnant water and potentially a pump to avoid the water turning stagnant.  </a:t>
            </a:r>
            <a:r>
              <a:rPr lang="en-GB" altLang="en-US" dirty="0" err="1">
                <a:latin typeface="Arial" panose="020B0604020202020204" pitchFamily="34" charset="0"/>
              </a:rPr>
              <a:t>Moores</a:t>
            </a:r>
            <a:r>
              <a:rPr lang="en-GB" altLang="en-US" dirty="0">
                <a:latin typeface="Arial" panose="020B0604020202020204" pitchFamily="34" charset="0"/>
              </a:rPr>
              <a:t> Landscapes to assess the pond and see what is doable </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Arial" panose="020B0604020202020204" pitchFamily="34" charset="0"/>
              </a:rPr>
              <a:t>Raised bed – veg</a:t>
            </a:r>
            <a:r>
              <a:rPr lang="en-GB" altLang="en-US" dirty="0">
                <a:latin typeface="Arial" panose="020B0604020202020204" pitchFamily="34" charset="0"/>
              </a:rPr>
              <a:t>etables for snacks etc but needs to be manageable </a:t>
            </a: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Finmere CofE Primary School - Friends Of Finmere School Association (FOFSA)">
            <a:extLst>
              <a:ext uri="{FF2B5EF4-FFF2-40B4-BE49-F238E27FC236}">
                <a16:creationId xmlns:a16="http://schemas.microsoft.com/office/drawing/2014/main" id="{14730AB4-EDDA-D367-B2CE-C596A5FD1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054" y="5032769"/>
            <a:ext cx="1753793" cy="17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6776" y="-149311"/>
            <a:ext cx="6258795" cy="2079117"/>
          </a:xfrm>
        </p:spPr>
        <p:txBody>
          <a:bodyPr vert="horz" lIns="91440" tIns="45720" rIns="91440" bIns="45720" rtlCol="0" anchor="ctr">
            <a:normAutofit/>
          </a:bodyPr>
          <a:lstStyle/>
          <a:p>
            <a:r>
              <a:rPr lang="en-US" sz="3200" kern="1200" dirty="0">
                <a:solidFill>
                  <a:schemeClr val="tx1"/>
                </a:solidFill>
                <a:latin typeface="+mj-lt"/>
                <a:ea typeface="+mj-ea"/>
                <a:cs typeface="+mj-cs"/>
                <a:sym typeface="Bodoni SvtyTwo ITC TT-Book"/>
              </a:rPr>
              <a:t>Fundraising in the year ahead</a:t>
            </a:r>
            <a:br>
              <a:rPr lang="en-US" sz="3600" kern="1200" dirty="0">
                <a:solidFill>
                  <a:schemeClr val="tx1"/>
                </a:solidFill>
                <a:latin typeface="+mj-lt"/>
                <a:ea typeface="+mj-ea"/>
                <a:cs typeface="+mj-cs"/>
                <a:sym typeface="Bodoni SvtyTwo ITC TT-Book"/>
              </a:rPr>
            </a:br>
            <a:endParaRPr lang="en-US" sz="3600" kern="1200" dirty="0">
              <a:solidFill>
                <a:schemeClr val="tx1"/>
              </a:solidFill>
              <a:latin typeface="+mj-lt"/>
              <a:ea typeface="+mj-ea"/>
              <a:cs typeface="+mj-cs"/>
              <a:sym typeface="Bodoni SvtyTwo ITC TT-Book"/>
            </a:endParaRP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Content Placeholder 11">
            <a:extLst>
              <a:ext uri="{FF2B5EF4-FFF2-40B4-BE49-F238E27FC236}">
                <a16:creationId xmlns:a16="http://schemas.microsoft.com/office/drawing/2014/main" id="{2F06A708-C428-8443-AB48-F60A95FF71FE}"/>
              </a:ext>
            </a:extLst>
          </p:cNvPr>
          <p:cNvSpPr>
            <a:spLocks noGrp="1"/>
          </p:cNvSpPr>
          <p:nvPr>
            <p:ph sz="half" idx="1"/>
          </p:nvPr>
        </p:nvSpPr>
        <p:spPr>
          <a:xfrm>
            <a:off x="2894121" y="847725"/>
            <a:ext cx="8780016" cy="5615219"/>
          </a:xfrm>
        </p:spPr>
        <p:txBody>
          <a:bodyPr vert="horz" lIns="91440" tIns="45720" rIns="91440" bIns="45720" rtlCol="0" anchor="ctr">
            <a:normAutofit/>
          </a:bodyPr>
          <a:lstStyle/>
          <a:p>
            <a:endParaRPr lang="en-GB" dirty="0"/>
          </a:p>
          <a:p>
            <a:pPr marL="0" indent="0">
              <a:buNone/>
            </a:pPr>
            <a:endParaRPr lang="en-GB" dirty="0"/>
          </a:p>
          <a:p>
            <a:pPr marL="0" indent="0">
              <a:buNone/>
            </a:pPr>
            <a:endParaRPr lang="en-GB" dirty="0"/>
          </a:p>
          <a:p>
            <a:pPr marL="0" indent="0">
              <a:buNone/>
            </a:pPr>
            <a:endParaRPr lang="en-GB" dirty="0"/>
          </a:p>
          <a:p>
            <a:endParaRPr lang="en-US" sz="2000" dirty="0"/>
          </a:p>
        </p:txBody>
      </p:sp>
      <p:sp>
        <p:nvSpPr>
          <p:cNvPr id="4" name="Rectangle 5">
            <a:extLst>
              <a:ext uri="{FF2B5EF4-FFF2-40B4-BE49-F238E27FC236}">
                <a16:creationId xmlns:a16="http://schemas.microsoft.com/office/drawing/2014/main" id="{A35AE3C9-91DD-4D2B-A746-FD45056034C1}"/>
              </a:ext>
            </a:extLst>
          </p:cNvPr>
          <p:cNvSpPr>
            <a:spLocks noChangeArrowheads="1"/>
          </p:cNvSpPr>
          <p:nvPr/>
        </p:nvSpPr>
        <p:spPr bwMode="auto">
          <a:xfrm>
            <a:off x="2456873" y="582356"/>
            <a:ext cx="75276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BFD01CD5-CCEC-4AAD-B472-B7B08655F384}"/>
              </a:ext>
            </a:extLst>
          </p:cNvPr>
          <p:cNvSpPr>
            <a:spLocks noChangeArrowheads="1"/>
          </p:cNvSpPr>
          <p:nvPr/>
        </p:nvSpPr>
        <p:spPr bwMode="auto">
          <a:xfrm>
            <a:off x="2024739" y="1942764"/>
            <a:ext cx="85472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Online Fundraising – all still exist but need to publicise to remind people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a:latin typeface="Arial" panose="020B0604020202020204" pitchFamily="34" charset="0"/>
              </a:rPr>
              <a:t>Relaunch of Easy Fundraising and Amazon Smile (charity number 1042651)</a:t>
            </a:r>
          </a:p>
          <a:p>
            <a:pPr marR="0" lvl="0" algn="l" defTabSz="914400" rtl="0" eaLnBrk="0" fontAlgn="base" latinLnBrk="0" hangingPunct="0">
              <a:lnSpc>
                <a:spcPct val="100000"/>
              </a:lnSpc>
              <a:spcBef>
                <a:spcPct val="0"/>
              </a:spcBef>
              <a:spcAft>
                <a:spcPct val="0"/>
              </a:spcAft>
              <a:buClrTx/>
              <a:buSzTx/>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err="1">
                <a:latin typeface="Arial" panose="020B0604020202020204" pitchFamily="34" charset="0"/>
              </a:rPr>
              <a:t>Paypal</a:t>
            </a:r>
            <a:r>
              <a:rPr lang="en-GB" altLang="en-US" dirty="0">
                <a:latin typeface="Arial" panose="020B0604020202020204" pitchFamily="34" charset="0"/>
              </a:rPr>
              <a:t> account for FOFSA – actioned </a:t>
            </a:r>
          </a:p>
          <a:p>
            <a:pPr marR="0" lvl="0" algn="l" defTabSz="914400" rtl="0" eaLnBrk="0" fontAlgn="base" latinLnBrk="0" hangingPunct="0">
              <a:lnSpc>
                <a:spcPct val="100000"/>
              </a:lnSpc>
              <a:spcBef>
                <a:spcPct val="0"/>
              </a:spcBef>
              <a:spcAft>
                <a:spcPct val="0"/>
              </a:spcAft>
              <a:buClrTx/>
              <a:buSzTx/>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a:latin typeface="Arial" panose="020B0604020202020204" pitchFamily="34" charset="0"/>
              </a:rPr>
              <a:t>School lottery scheme</a:t>
            </a:r>
          </a:p>
          <a:p>
            <a:pPr marR="0" lvl="0" algn="l" defTabSz="914400" rtl="0" eaLnBrk="0" fontAlgn="base" latinLnBrk="0" hangingPunct="0">
              <a:lnSpc>
                <a:spcPct val="100000"/>
              </a:lnSpc>
              <a:spcBef>
                <a:spcPct val="0"/>
              </a:spcBef>
              <a:spcAft>
                <a:spcPct val="0"/>
              </a:spcAft>
              <a:buClrTx/>
              <a:buSzTx/>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Finmere CofE Primary School - Friends Of Finmere School Association (FOFSA)">
            <a:extLst>
              <a:ext uri="{FF2B5EF4-FFF2-40B4-BE49-F238E27FC236}">
                <a16:creationId xmlns:a16="http://schemas.microsoft.com/office/drawing/2014/main" id="{9AB5E649-C73F-8A50-38E3-0FF0F6469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054" y="5032769"/>
            <a:ext cx="1753793" cy="17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20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6777" y="-149311"/>
            <a:ext cx="6542130" cy="2079117"/>
          </a:xfrm>
        </p:spPr>
        <p:txBody>
          <a:bodyPr vert="horz" lIns="91440" tIns="45720" rIns="91440" bIns="45720" rtlCol="0" anchor="ctr">
            <a:normAutofit/>
          </a:bodyPr>
          <a:lstStyle/>
          <a:p>
            <a:r>
              <a:rPr lang="en-US" sz="3200" kern="1200" dirty="0">
                <a:solidFill>
                  <a:schemeClr val="tx1"/>
                </a:solidFill>
                <a:latin typeface="+mj-lt"/>
                <a:ea typeface="+mj-ea"/>
                <a:cs typeface="+mj-cs"/>
                <a:sym typeface="Bodoni SvtyTwo ITC TT-Book"/>
              </a:rPr>
              <a:t>Fundraising in the year ahead</a:t>
            </a:r>
            <a:br>
              <a:rPr lang="en-US" sz="3600" kern="1200" dirty="0">
                <a:solidFill>
                  <a:schemeClr val="tx1"/>
                </a:solidFill>
                <a:latin typeface="+mj-lt"/>
                <a:ea typeface="+mj-ea"/>
                <a:cs typeface="+mj-cs"/>
                <a:sym typeface="Bodoni SvtyTwo ITC TT-Book"/>
              </a:rPr>
            </a:br>
            <a:endParaRPr lang="en-US" sz="3600" kern="1200" dirty="0">
              <a:solidFill>
                <a:schemeClr val="tx1"/>
              </a:solidFill>
              <a:latin typeface="+mj-lt"/>
              <a:ea typeface="+mj-ea"/>
              <a:cs typeface="+mj-cs"/>
              <a:sym typeface="Bodoni SvtyTwo ITC TT-Book"/>
            </a:endParaRP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Content Placeholder 11">
            <a:extLst>
              <a:ext uri="{FF2B5EF4-FFF2-40B4-BE49-F238E27FC236}">
                <a16:creationId xmlns:a16="http://schemas.microsoft.com/office/drawing/2014/main" id="{2F06A708-C428-8443-AB48-F60A95FF71FE}"/>
              </a:ext>
            </a:extLst>
          </p:cNvPr>
          <p:cNvSpPr>
            <a:spLocks noGrp="1"/>
          </p:cNvSpPr>
          <p:nvPr>
            <p:ph sz="half" idx="1"/>
          </p:nvPr>
        </p:nvSpPr>
        <p:spPr>
          <a:xfrm>
            <a:off x="2894121" y="847725"/>
            <a:ext cx="8780016" cy="5615219"/>
          </a:xfrm>
        </p:spPr>
        <p:txBody>
          <a:bodyPr vert="horz" lIns="91440" tIns="45720" rIns="91440" bIns="45720" rtlCol="0" anchor="ctr">
            <a:normAutofit/>
          </a:bodyPr>
          <a:lstStyle/>
          <a:p>
            <a:endParaRPr lang="en-GB" dirty="0"/>
          </a:p>
          <a:p>
            <a:pPr marL="0" indent="0">
              <a:buNone/>
            </a:pPr>
            <a:endParaRPr lang="en-GB" dirty="0"/>
          </a:p>
          <a:p>
            <a:pPr marL="0" indent="0">
              <a:buNone/>
            </a:pPr>
            <a:endParaRPr lang="en-GB" dirty="0"/>
          </a:p>
          <a:p>
            <a:pPr marL="0" indent="0">
              <a:buNone/>
            </a:pPr>
            <a:endParaRPr lang="en-GB" dirty="0"/>
          </a:p>
          <a:p>
            <a:endParaRPr lang="en-US" sz="2000" dirty="0"/>
          </a:p>
        </p:txBody>
      </p:sp>
      <p:sp>
        <p:nvSpPr>
          <p:cNvPr id="4" name="Rectangle 5">
            <a:extLst>
              <a:ext uri="{FF2B5EF4-FFF2-40B4-BE49-F238E27FC236}">
                <a16:creationId xmlns:a16="http://schemas.microsoft.com/office/drawing/2014/main" id="{A35AE3C9-91DD-4D2B-A746-FD45056034C1}"/>
              </a:ext>
            </a:extLst>
          </p:cNvPr>
          <p:cNvSpPr>
            <a:spLocks noChangeArrowheads="1"/>
          </p:cNvSpPr>
          <p:nvPr/>
        </p:nvSpPr>
        <p:spPr bwMode="auto">
          <a:xfrm>
            <a:off x="2456873" y="582356"/>
            <a:ext cx="75276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BFD01CD5-CCEC-4AAD-B472-B7B08655F384}"/>
              </a:ext>
            </a:extLst>
          </p:cNvPr>
          <p:cNvSpPr>
            <a:spLocks noChangeArrowheads="1"/>
          </p:cNvSpPr>
          <p:nvPr/>
        </p:nvSpPr>
        <p:spPr bwMode="auto">
          <a:xfrm>
            <a:off x="1780086" y="1900058"/>
            <a:ext cx="8547275"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Arial" panose="020B0604020202020204" pitchFamily="34" charset="0"/>
              </a:rPr>
              <a:t>Upcoming Events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a:latin typeface="Arial" panose="020B0604020202020204" pitchFamily="34" charset="0"/>
              </a:rPr>
              <a:t>December 11</a:t>
            </a:r>
            <a:r>
              <a:rPr lang="en-GB" altLang="en-US" baseline="30000" dirty="0">
                <a:latin typeface="Arial" panose="020B0604020202020204" pitchFamily="34" charset="0"/>
              </a:rPr>
              <a:t>th</a:t>
            </a:r>
            <a:r>
              <a:rPr lang="en-GB" altLang="en-US" dirty="0">
                <a:latin typeface="Arial" panose="020B0604020202020204" pitchFamily="34" charset="0"/>
              </a:rPr>
              <a:t> – Christmas fete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Arial" panose="020B0604020202020204" pitchFamily="34" charset="0"/>
              </a:rPr>
              <a:t>Incredible amount of raffle prizes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a:latin typeface="Arial" panose="020B0604020202020204" pitchFamily="34" charset="0"/>
              </a:rPr>
              <a:t>Newsletters to start going out early November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a:latin typeface="Arial" panose="020B0604020202020204" pitchFamily="34" charset="0"/>
              </a:rPr>
              <a:t>Next meeting 8</a:t>
            </a:r>
            <a:r>
              <a:rPr lang="en-GB" altLang="en-US" baseline="30000" dirty="0">
                <a:latin typeface="Arial" panose="020B0604020202020204" pitchFamily="34" charset="0"/>
              </a:rPr>
              <a:t>th</a:t>
            </a:r>
            <a:r>
              <a:rPr lang="en-GB" altLang="en-US" dirty="0">
                <a:latin typeface="Arial" panose="020B0604020202020204" pitchFamily="34" charset="0"/>
              </a:rPr>
              <a:t> November 8pm </a:t>
            </a: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lang="en-GB" altLang="en-US"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1800" b="0" i="0" u="none" strike="noStrike" cap="none" normalizeH="0" baseline="0" dirty="0">
                <a:ln>
                  <a:noFill/>
                </a:ln>
                <a:solidFill>
                  <a:schemeClr val="tx1"/>
                </a:solidFill>
                <a:effectLst/>
                <a:latin typeface="Arial" panose="020B0604020202020204" pitchFamily="34" charset="0"/>
              </a:rPr>
              <a:t> </a:t>
            </a:r>
            <a:endParaRPr lang="en-GB" altLang="en-US"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Finmere CofE Primary School - Friends Of Finmere School Association (FOFSA)">
            <a:extLst>
              <a:ext uri="{FF2B5EF4-FFF2-40B4-BE49-F238E27FC236}">
                <a16:creationId xmlns:a16="http://schemas.microsoft.com/office/drawing/2014/main" id="{7C88269E-A2E5-CC14-85D9-0BECD2578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054" y="5032769"/>
            <a:ext cx="1753793" cy="17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67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579514" y="1220508"/>
            <a:ext cx="10130818" cy="485943"/>
          </a:xfrm>
        </p:spPr>
        <p:txBody>
          <a:bodyPr vert="horz" lIns="91440" tIns="45720" rIns="91440" bIns="45720" rtlCol="0" anchor="ctr">
            <a:normAutofit fontScale="90000"/>
          </a:bodyPr>
          <a:lstStyle/>
          <a:p>
            <a:r>
              <a:rPr lang="en-US" sz="3200" kern="1200" dirty="0">
                <a:solidFill>
                  <a:schemeClr val="tx1"/>
                </a:solidFill>
                <a:latin typeface="Arial" panose="020B0604020202020204" pitchFamily="34" charset="0"/>
                <a:cs typeface="Arial" panose="020B0604020202020204" pitchFamily="34" charset="0"/>
                <a:sym typeface="Bodoni SvtyTwo ITC TT-Book"/>
              </a:rPr>
              <a:t>AOB?</a:t>
            </a:r>
            <a:br>
              <a:rPr lang="en-US" sz="3200" kern="1200" cap="none" dirty="0">
                <a:solidFill>
                  <a:schemeClr val="tx1"/>
                </a:solidFill>
                <a:latin typeface="Arial" panose="020B0604020202020204" pitchFamily="34" charset="0"/>
                <a:cs typeface="Arial" panose="020B0604020202020204" pitchFamily="34" charset="0"/>
                <a:sym typeface="Bodoni SvtyTwo ITC TT-Book"/>
              </a:rPr>
            </a:br>
            <a:br>
              <a:rPr lang="en-US" sz="3600" kern="1200" dirty="0">
                <a:solidFill>
                  <a:schemeClr val="tx1"/>
                </a:solidFill>
                <a:latin typeface="Arial" panose="020B0604020202020204" pitchFamily="34" charset="0"/>
                <a:cs typeface="Arial" panose="020B0604020202020204" pitchFamily="34" charset="0"/>
                <a:sym typeface="Bodoni SvtyTwo ITC TT-Book"/>
              </a:rPr>
            </a:br>
            <a:endParaRPr lang="en-US" sz="3600" kern="1200" dirty="0">
              <a:solidFill>
                <a:schemeClr val="tx1"/>
              </a:solidFill>
              <a:latin typeface="Arial" panose="020B0604020202020204" pitchFamily="34" charset="0"/>
              <a:cs typeface="Arial" panose="020B0604020202020204" pitchFamily="34" charset="0"/>
              <a:sym typeface="Bodoni SvtyTwo ITC TT-Book"/>
            </a:endParaRP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5">
            <a:extLst>
              <a:ext uri="{FF2B5EF4-FFF2-40B4-BE49-F238E27FC236}">
                <a16:creationId xmlns:a16="http://schemas.microsoft.com/office/drawing/2014/main" id="{A35AE3C9-91DD-4D2B-A746-FD45056034C1}"/>
              </a:ext>
            </a:extLst>
          </p:cNvPr>
          <p:cNvSpPr>
            <a:spLocks noChangeArrowheads="1"/>
          </p:cNvSpPr>
          <p:nvPr/>
        </p:nvSpPr>
        <p:spPr bwMode="auto">
          <a:xfrm>
            <a:off x="2405739" y="486625"/>
            <a:ext cx="75276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BFD01CD5-CCEC-4AAD-B472-B7B08655F384}"/>
              </a:ext>
            </a:extLst>
          </p:cNvPr>
          <p:cNvSpPr>
            <a:spLocks noChangeArrowheads="1"/>
          </p:cNvSpPr>
          <p:nvPr/>
        </p:nvSpPr>
        <p:spPr bwMode="auto">
          <a:xfrm>
            <a:off x="1780086" y="2647856"/>
            <a:ext cx="85472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lang="en-GB" altLang="en-US"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lang="en-GB" altLang="en-US"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1800" b="0" i="0" u="none" strike="noStrike" cap="none" normalizeH="0" baseline="0" dirty="0">
                <a:ln>
                  <a:noFill/>
                </a:ln>
                <a:solidFill>
                  <a:schemeClr val="tx1"/>
                </a:solidFill>
                <a:effectLst/>
                <a:latin typeface="Arial" panose="020B0604020202020204" pitchFamily="34" charset="0"/>
              </a:rPr>
              <a:t> </a:t>
            </a:r>
            <a:endParaRPr lang="en-GB" altLang="en-US"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Finmere CofE Primary School - Friends Of Finmere School Association (FOFSA)">
            <a:extLst>
              <a:ext uri="{FF2B5EF4-FFF2-40B4-BE49-F238E27FC236}">
                <a16:creationId xmlns:a16="http://schemas.microsoft.com/office/drawing/2014/main" id="{AF695EFF-570E-336A-8269-EC749FDC8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3454" y="5185169"/>
            <a:ext cx="1753793" cy="175379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0">
            <a:extLst>
              <a:ext uri="{FF2B5EF4-FFF2-40B4-BE49-F238E27FC236}">
                <a16:creationId xmlns:a16="http://schemas.microsoft.com/office/drawing/2014/main" id="{FB225EA4-6FC8-A6C0-0087-999ECB493A40}"/>
              </a:ext>
            </a:extLst>
          </p:cNvPr>
          <p:cNvSpPr txBox="1">
            <a:spLocks/>
          </p:cNvSpPr>
          <p:nvPr/>
        </p:nvSpPr>
        <p:spPr>
          <a:xfrm>
            <a:off x="507667" y="1887400"/>
            <a:ext cx="10130818" cy="207911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342900" indent="-342900">
              <a:buFont typeface="Arial" panose="020B0604020202020204" pitchFamily="34" charset="0"/>
              <a:buChar char="•"/>
            </a:pPr>
            <a:r>
              <a:rPr lang="en-US" sz="1800" cap="none" dirty="0">
                <a:latin typeface="Arial" panose="020B0604020202020204" pitchFamily="34" charset="0"/>
                <a:cs typeface="Arial" panose="020B0604020202020204" pitchFamily="34" charset="0"/>
                <a:sym typeface="Bodoni SvtyTwo ITC TT-Book"/>
              </a:rPr>
              <a:t>Xmas committee meeting booked in</a:t>
            </a:r>
          </a:p>
          <a:p>
            <a:pPr marL="342900" indent="-342900">
              <a:buFont typeface="Arial" panose="020B0604020202020204" pitchFamily="34" charset="0"/>
              <a:buChar char="•"/>
            </a:pPr>
            <a:r>
              <a:rPr lang="en-US" sz="1800" cap="none" dirty="0">
                <a:latin typeface="Arial" panose="020B0604020202020204" pitchFamily="34" charset="0"/>
                <a:cs typeface="Arial" panose="020B0604020202020204" pitchFamily="34" charset="0"/>
                <a:sym typeface="Bodoni SvtyTwo ITC TT-Book"/>
              </a:rPr>
              <a:t>Xmas Disco for all ages.  Non uniform</a:t>
            </a:r>
          </a:p>
          <a:p>
            <a:pPr marL="342900" indent="-342900">
              <a:buFont typeface="Arial" panose="020B0604020202020204" pitchFamily="34" charset="0"/>
              <a:buChar char="•"/>
            </a:pPr>
            <a:r>
              <a:rPr lang="en-US" sz="1800" cap="none" dirty="0">
                <a:latin typeface="Arial" panose="020B0604020202020204" pitchFamily="34" charset="0"/>
                <a:cs typeface="Arial" panose="020B0604020202020204" pitchFamily="34" charset="0"/>
                <a:sym typeface="Bodoni SvtyTwo ITC TT-Book"/>
              </a:rPr>
              <a:t>3-5pm  </a:t>
            </a:r>
          </a:p>
          <a:p>
            <a:pPr marL="342900" indent="-342900">
              <a:buFont typeface="Arial" panose="020B0604020202020204" pitchFamily="34" charset="0"/>
              <a:buChar char="•"/>
            </a:pPr>
            <a:r>
              <a:rPr lang="en-US" sz="1800" cap="none" dirty="0">
                <a:latin typeface="Arial" panose="020B0604020202020204" pitchFamily="34" charset="0"/>
                <a:cs typeface="Arial" panose="020B0604020202020204" pitchFamily="34" charset="0"/>
                <a:sym typeface="Bodoni SvtyTwo ITC TT-Book"/>
              </a:rPr>
              <a:t>Additional books to be given out by Santa</a:t>
            </a:r>
          </a:p>
          <a:p>
            <a:pPr marL="342900" indent="-342900">
              <a:buFont typeface="Arial" panose="020B0604020202020204" pitchFamily="34" charset="0"/>
              <a:buChar char="•"/>
            </a:pPr>
            <a:endParaRPr lang="en-US" sz="1800" cap="none" dirty="0">
              <a:latin typeface="Arial" panose="020B0604020202020204" pitchFamily="34" charset="0"/>
              <a:cs typeface="Arial" panose="020B0604020202020204" pitchFamily="34" charset="0"/>
              <a:sym typeface="Bodoni SvtyTwo ITC TT-Book"/>
            </a:endParaRPr>
          </a:p>
          <a:p>
            <a:pPr marL="342900" indent="-342900">
              <a:buFont typeface="Arial" panose="020B0604020202020204" pitchFamily="34" charset="0"/>
              <a:buChar char="•"/>
            </a:pPr>
            <a:r>
              <a:rPr lang="en-US" sz="1800" cap="none" dirty="0" err="1">
                <a:latin typeface="Arial" panose="020B0604020202020204" pitchFamily="34" charset="0"/>
                <a:cs typeface="Arial" panose="020B0604020202020204" pitchFamily="34" charset="0"/>
                <a:sym typeface="Bodoni SvtyTwo ITC TT-Book"/>
              </a:rPr>
              <a:t>Mrs</a:t>
            </a:r>
            <a:r>
              <a:rPr lang="en-US" sz="1800" cap="none" dirty="0">
                <a:latin typeface="Arial" panose="020B0604020202020204" pitchFamily="34" charset="0"/>
                <a:cs typeface="Arial" panose="020B0604020202020204" pitchFamily="34" charset="0"/>
                <a:sym typeface="Bodoni SvtyTwo ITC TT-Book"/>
              </a:rPr>
              <a:t> Law closed by saying she is very appreciative of all the hard work that everyone is doing to raise money for the school  </a:t>
            </a:r>
            <a:br>
              <a:rPr lang="en-US" sz="1800" cap="none" dirty="0">
                <a:latin typeface="Arial" panose="020B0604020202020204" pitchFamily="34" charset="0"/>
                <a:cs typeface="Arial" panose="020B0604020202020204" pitchFamily="34" charset="0"/>
                <a:sym typeface="Bodoni SvtyTwo ITC TT-Book"/>
              </a:rPr>
            </a:br>
            <a:br>
              <a:rPr lang="en-US" sz="1800" dirty="0">
                <a:latin typeface="Arial" panose="020B0604020202020204" pitchFamily="34" charset="0"/>
                <a:cs typeface="Arial" panose="020B0604020202020204" pitchFamily="34" charset="0"/>
                <a:sym typeface="Bodoni SvtyTwo ITC TT-Book"/>
              </a:rPr>
            </a:br>
            <a:endParaRPr lang="en-US" sz="1800" dirty="0">
              <a:latin typeface="Arial" panose="020B0604020202020204" pitchFamily="34" charset="0"/>
              <a:cs typeface="Arial" panose="020B0604020202020204" pitchFamily="34" charset="0"/>
              <a:sym typeface="Bodoni SvtyTwo ITC TT-Book"/>
            </a:endParaRPr>
          </a:p>
        </p:txBody>
      </p:sp>
    </p:spTree>
    <p:extLst>
      <p:ext uri="{BB962C8B-B14F-4D97-AF65-F5344CB8AC3E}">
        <p14:creationId xmlns:p14="http://schemas.microsoft.com/office/powerpoint/2010/main" val="104547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sym typeface="Bodoni SvtyTwo ITC TT-Book"/>
              </a:rPr>
              <a:t>Chair’s Report 2021/22</a:t>
            </a:r>
          </a:p>
        </p:txBody>
      </p:sp>
      <p:sp>
        <p:nvSpPr>
          <p:cNvPr id="3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2F06A708-C428-8443-AB48-F60A95FF71FE}"/>
              </a:ext>
            </a:extLst>
          </p:cNvPr>
          <p:cNvSpPr>
            <a:spLocks noGrp="1"/>
          </p:cNvSpPr>
          <p:nvPr>
            <p:ph sz="half" idx="1"/>
          </p:nvPr>
        </p:nvSpPr>
        <p:spPr>
          <a:xfrm>
            <a:off x="572492" y="2071315"/>
            <a:ext cx="11391981" cy="4548145"/>
          </a:xfrm>
        </p:spPr>
        <p:txBody>
          <a:bodyPr vert="horz" lIns="91440" tIns="45720" rIns="91440" bIns="45720" rtlCol="0" anchor="t">
            <a:noAutofit/>
          </a:bodyPr>
          <a:lstStyle/>
          <a:p>
            <a:r>
              <a:rPr lang="en-US" dirty="0"/>
              <a:t>Thanked all participants so much for attending this evening, however only a few attendees</a:t>
            </a:r>
          </a:p>
          <a:p>
            <a:r>
              <a:rPr lang="en-US" dirty="0"/>
              <a:t>Attendees were the </a:t>
            </a:r>
            <a:r>
              <a:rPr lang="en-US" dirty="0" err="1"/>
              <a:t>xmas</a:t>
            </a:r>
            <a:r>
              <a:rPr lang="en-US" dirty="0"/>
              <a:t> committee plus </a:t>
            </a:r>
            <a:r>
              <a:rPr lang="en-US" dirty="0" err="1"/>
              <a:t>Mrs</a:t>
            </a:r>
            <a:r>
              <a:rPr lang="en-US" dirty="0"/>
              <a:t> Law</a:t>
            </a:r>
          </a:p>
          <a:p>
            <a:r>
              <a:rPr lang="en-US" dirty="0"/>
              <a:t>Appreciate everyone taking time to listen in to what we’ve achieved as </a:t>
            </a:r>
            <a:r>
              <a:rPr lang="en-US" dirty="0" err="1"/>
              <a:t>FoFSA</a:t>
            </a:r>
            <a:r>
              <a:rPr lang="en-US" dirty="0"/>
              <a:t> to support our school during the last academic year and how to can help the school moving forward</a:t>
            </a:r>
          </a:p>
          <a:p>
            <a:r>
              <a:rPr lang="en-US" dirty="0"/>
              <a:t>Also thanked all the bakers as bit part of the wider team</a:t>
            </a:r>
          </a:p>
          <a:p>
            <a:pPr marL="0"/>
            <a:endParaRPr lang="en-US" dirty="0"/>
          </a:p>
          <a:p>
            <a:r>
              <a:rPr lang="en-US" dirty="0"/>
              <a:t>Some of this year's event have included:</a:t>
            </a:r>
          </a:p>
          <a:p>
            <a:pPr lvl="1"/>
            <a:r>
              <a:rPr lang="en-US" sz="1600" dirty="0"/>
              <a:t>Fright Night – good turn out</a:t>
            </a:r>
          </a:p>
          <a:p>
            <a:pPr lvl="1"/>
            <a:r>
              <a:rPr lang="en-US" sz="1600" dirty="0"/>
              <a:t>Autumn and Spring Disco – quick win</a:t>
            </a:r>
          </a:p>
          <a:p>
            <a:pPr lvl="1"/>
            <a:r>
              <a:rPr lang="en-US" sz="1600" dirty="0"/>
              <a:t>Easter Trail</a:t>
            </a:r>
          </a:p>
          <a:p>
            <a:pPr lvl="1"/>
            <a:r>
              <a:rPr lang="en-US" sz="1600" dirty="0"/>
              <a:t>Tuck Shop and </a:t>
            </a:r>
            <a:r>
              <a:rPr lang="en-US" sz="1600" dirty="0" err="1"/>
              <a:t>Cakeaway</a:t>
            </a:r>
            <a:endParaRPr lang="en-US" sz="1600" dirty="0"/>
          </a:p>
          <a:p>
            <a:pPr lvl="1"/>
            <a:r>
              <a:rPr lang="en-US" sz="1600" dirty="0"/>
              <a:t>Christmas Market – more of a community feel and a money making event </a:t>
            </a:r>
          </a:p>
          <a:p>
            <a:pPr lvl="1"/>
            <a:r>
              <a:rPr lang="en-US" sz="1600" dirty="0"/>
              <a:t>Movie Night</a:t>
            </a:r>
          </a:p>
          <a:p>
            <a:pPr lvl="1"/>
            <a:r>
              <a:rPr lang="en-US" sz="1600" dirty="0"/>
              <a:t>Mothers Day </a:t>
            </a:r>
          </a:p>
          <a:p>
            <a:pPr lvl="1"/>
            <a:r>
              <a:rPr lang="en-US" sz="1600" dirty="0"/>
              <a:t>Fathers Day</a:t>
            </a:r>
          </a:p>
        </p:txBody>
      </p:sp>
      <p:pic>
        <p:nvPicPr>
          <p:cNvPr id="4" name="Picture 2" descr="Finmere CofE Primary School - Friends Of Finmere School Association (FOFSA)">
            <a:extLst>
              <a:ext uri="{FF2B5EF4-FFF2-40B4-BE49-F238E27FC236}">
                <a16:creationId xmlns:a16="http://schemas.microsoft.com/office/drawing/2014/main" id="{4DA5E82C-938A-83AE-0A3A-AA4A9D6E8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054" y="5032769"/>
            <a:ext cx="1753793" cy="17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307467" y="84964"/>
            <a:ext cx="1317147" cy="1672816"/>
          </a:xfrm>
        </p:spPr>
        <p:txBody>
          <a:bodyPr vert="horz" lIns="91440" tIns="45720" rIns="91440" bIns="45720" rtlCol="0" anchor="ctr">
            <a:normAutofit/>
          </a:bodyPr>
          <a:lstStyle/>
          <a:p>
            <a:r>
              <a:rPr lang="en-US" sz="2000" kern="1200" dirty="0">
                <a:solidFill>
                  <a:schemeClr val="tx1"/>
                </a:solidFill>
                <a:latin typeface="+mj-lt"/>
                <a:ea typeface="+mj-ea"/>
                <a:cs typeface="+mj-cs"/>
                <a:sym typeface="Bodoni SvtyTwo ITC TT-Book"/>
              </a:rPr>
              <a:t>Chair’s Report 2021/22</a:t>
            </a: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9" name="Picture 28" descr="Diagram&#10;&#10;Description automatically generated">
            <a:extLst>
              <a:ext uri="{FF2B5EF4-FFF2-40B4-BE49-F238E27FC236}">
                <a16:creationId xmlns:a16="http://schemas.microsoft.com/office/drawing/2014/main" id="{29DBD00F-549E-4C9D-8C8B-32BDDB3EB792}"/>
              </a:ext>
            </a:extLst>
          </p:cNvPr>
          <p:cNvPicPr>
            <a:picLocks noChangeAspect="1"/>
          </p:cNvPicPr>
          <p:nvPr/>
        </p:nvPicPr>
        <p:blipFill>
          <a:blip r:embed="rId2"/>
          <a:stretch>
            <a:fillRect/>
          </a:stretch>
        </p:blipFill>
        <p:spPr>
          <a:xfrm>
            <a:off x="320453" y="1336738"/>
            <a:ext cx="2032041" cy="2875531"/>
          </a:xfrm>
          <a:prstGeom prst="rect">
            <a:avLst/>
          </a:prstGeom>
        </p:spPr>
      </p:pic>
      <p:pic>
        <p:nvPicPr>
          <p:cNvPr id="2" name="Picture 2" descr="May be an image of cake">
            <a:extLst>
              <a:ext uri="{FF2B5EF4-FFF2-40B4-BE49-F238E27FC236}">
                <a16:creationId xmlns:a16="http://schemas.microsoft.com/office/drawing/2014/main" id="{D1EC6E19-2395-5177-045A-AED589C52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340" y="731866"/>
            <a:ext cx="3179075" cy="31790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May be an image of outdoors and text that says &quot;RECEPRIMARYSCN Finmere Autumn Trail Friday 14th Actober 3.05pm Finmere School Grounds Join us on a scavenger hunt for £1 per trail and everyone gets yummy prize! Homemade cakes and bakes, hot chocolate, tea and coffee. your photo taken our fantastic Autumnal photo booth! Open to all please feel free to welcome friends and family to enjoy our lovely grounds and catch up. you there!&quot;">
            <a:extLst>
              <a:ext uri="{FF2B5EF4-FFF2-40B4-BE49-F238E27FC236}">
                <a16:creationId xmlns:a16="http://schemas.microsoft.com/office/drawing/2014/main" id="{CFC4B429-416C-10FE-B15F-B6B6E5A5E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272" y="239263"/>
            <a:ext cx="3726456" cy="39254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May be an image of text that says &quot;We invite you to join FOFSA in greeting new and returning Finmere families at our first event of the year... WELCOME TO FINMERE! Bouncy Castle &amp; Face Painting Homemade Cake Stall &amp; Hot and Cold Drinks Pre Loved Uniform Sale! FRIDAY 23 SEPTEMBER, STRAIGHT AFTER SCHOOL, 3.05PM ON THE SCHOOL PLAYGROUND&quot;">
            <a:extLst>
              <a:ext uri="{FF2B5EF4-FFF2-40B4-BE49-F238E27FC236}">
                <a16:creationId xmlns:a16="http://schemas.microsoft.com/office/drawing/2014/main" id="{637C6521-97B4-60F8-ABE5-1C3B82593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500" y="466689"/>
            <a:ext cx="2540924" cy="36298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y be an image of 8 people, child, people standing and indoor">
            <a:extLst>
              <a:ext uri="{FF2B5EF4-FFF2-40B4-BE49-F238E27FC236}">
                <a16:creationId xmlns:a16="http://schemas.microsoft.com/office/drawing/2014/main" id="{DB76CBDA-D93E-42DD-B2F1-12F85FE328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1968" y="3802639"/>
            <a:ext cx="4755559" cy="24917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y be an image of screen">
            <a:extLst>
              <a:ext uri="{FF2B5EF4-FFF2-40B4-BE49-F238E27FC236}">
                <a16:creationId xmlns:a16="http://schemas.microsoft.com/office/drawing/2014/main" id="{86F755E0-D1D8-0C13-591F-514F6E60EC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546" t="10640" r="13546" b="2311"/>
          <a:stretch/>
        </p:blipFill>
        <p:spPr bwMode="auto">
          <a:xfrm>
            <a:off x="3912191" y="3910941"/>
            <a:ext cx="3179075" cy="284677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y be an image of text that says &quot;Tickets available from the office Easter Egg Hunt! £3 per child Come and join FOFSA for an Easter Egg Hunt on Friday 8th April 3pm 5pm All Welcome! Raffle! In the school field Find the coloured stones around the field to swap for a chocolate egg! Cake, Tea &amp; Coffee&quot;">
            <a:extLst>
              <a:ext uri="{FF2B5EF4-FFF2-40B4-BE49-F238E27FC236}">
                <a16:creationId xmlns:a16="http://schemas.microsoft.com/office/drawing/2014/main" id="{C02948EC-07C7-3D1F-1B89-D5878965076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715" b="12623"/>
          <a:stretch/>
        </p:blipFill>
        <p:spPr bwMode="auto">
          <a:xfrm>
            <a:off x="344227" y="4096580"/>
            <a:ext cx="3544190" cy="264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74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1922708" y="200103"/>
            <a:ext cx="8985250" cy="1118394"/>
          </a:xfrm>
        </p:spPr>
        <p:txBody>
          <a:bodyPr vert="horz" lIns="91440" tIns="45720" rIns="91440" bIns="45720" rtlCol="0" anchor="t">
            <a:normAutofit/>
          </a:bodyPr>
          <a:lstStyle/>
          <a:p>
            <a:r>
              <a:rPr lang="en-US" kern="1200" dirty="0">
                <a:solidFill>
                  <a:schemeClr val="tx1"/>
                </a:solidFill>
                <a:latin typeface="+mj-lt"/>
                <a:ea typeface="+mj-ea"/>
                <a:cs typeface="+mj-cs"/>
                <a:sym typeface="Bodoni SvtyTwo ITC TT-Book"/>
              </a:rPr>
              <a:t>Chair’s Report 2021/22</a:t>
            </a:r>
          </a:p>
        </p:txBody>
      </p:sp>
      <p:pic>
        <p:nvPicPr>
          <p:cNvPr id="3" name="Picture 2" descr="Finmere CofE Primary School - Friends Of Finmere School Association (FOFSA)">
            <a:extLst>
              <a:ext uri="{FF2B5EF4-FFF2-40B4-BE49-F238E27FC236}">
                <a16:creationId xmlns:a16="http://schemas.microsoft.com/office/drawing/2014/main" id="{1B5C8D1E-FB25-B24F-A7C0-5101F6391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156"/>
          <a:stretch/>
        </p:blipFill>
        <p:spPr bwMode="auto">
          <a:xfrm>
            <a:off x="866194" y="127432"/>
            <a:ext cx="749300" cy="7481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2F06A708-C428-8443-AB48-F60A95FF71FE}"/>
              </a:ext>
            </a:extLst>
          </p:cNvPr>
          <p:cNvSpPr>
            <a:spLocks noGrp="1"/>
          </p:cNvSpPr>
          <p:nvPr>
            <p:ph sz="half" idx="1"/>
          </p:nvPr>
        </p:nvSpPr>
        <p:spPr>
          <a:xfrm>
            <a:off x="307971" y="919021"/>
            <a:ext cx="11573009" cy="4254501"/>
          </a:xfrm>
        </p:spPr>
        <p:txBody>
          <a:bodyPr vert="horz" lIns="91440" tIns="45720" rIns="91440" bIns="45720" rtlCol="0">
            <a:noAutofit/>
          </a:bodyPr>
          <a:lstStyle/>
          <a:p>
            <a:pPr marL="0" indent="0">
              <a:buNone/>
            </a:pPr>
            <a:r>
              <a:rPr lang="en-US" sz="1400" b="1" dirty="0" err="1"/>
              <a:t>FoFSA</a:t>
            </a:r>
            <a:r>
              <a:rPr lang="en-US" sz="1400" b="1" dirty="0"/>
              <a:t> exists for: </a:t>
            </a:r>
            <a:r>
              <a:rPr lang="en-US" sz="1400" dirty="0"/>
              <a:t> </a:t>
            </a:r>
          </a:p>
          <a:p>
            <a:r>
              <a:rPr lang="en-US" sz="1400" dirty="0"/>
              <a:t>To raise money to provide additional resources to the children and users of the school. </a:t>
            </a:r>
          </a:p>
          <a:p>
            <a:r>
              <a:rPr lang="en-US" sz="1400" dirty="0"/>
              <a:t>To run events that give great experiences to the children, family, parents &amp; friends of the school.</a:t>
            </a:r>
          </a:p>
          <a:p>
            <a:r>
              <a:rPr lang="en-US" sz="1400" dirty="0"/>
              <a:t>Be seen as a committee with a wider working group of parents, teachers and friends of </a:t>
            </a:r>
            <a:r>
              <a:rPr lang="en-US" sz="1400" dirty="0" err="1"/>
              <a:t>Finmere</a:t>
            </a:r>
            <a:r>
              <a:rPr lang="en-US" sz="1400" dirty="0"/>
              <a:t>.  All committee members welcome suggestions and feedback from all, as all working towards the same end goal.  So please speak up </a:t>
            </a:r>
            <a:r>
              <a:rPr lang="en-US" sz="1400" dirty="0">
                <a:sym typeface="Wingdings" panose="05000000000000000000" pitchFamily="2" charset="2"/>
              </a:rPr>
              <a:t></a:t>
            </a:r>
          </a:p>
          <a:p>
            <a:r>
              <a:rPr lang="en-US" sz="1400" dirty="0"/>
              <a:t>Try to welcome feedback from all parents for ideas, can be on the quiet, doesn’t have to be part of the committee, all ideas are always welcome and extra support where needed </a:t>
            </a:r>
          </a:p>
          <a:p>
            <a:r>
              <a:rPr lang="en-US" sz="1400" dirty="0" err="1"/>
              <a:t>Mrs</a:t>
            </a:r>
            <a:r>
              <a:rPr lang="en-US" sz="1400" dirty="0"/>
              <a:t> Law happy to add some text to the newsletter about wanting more ideas and support. </a:t>
            </a:r>
          </a:p>
          <a:p>
            <a:r>
              <a:rPr lang="en-US" sz="1400" dirty="0"/>
              <a:t>Previous years have done profiles of each committee member, make it more personal </a:t>
            </a:r>
          </a:p>
          <a:p>
            <a:r>
              <a:rPr lang="en-US" sz="1400" dirty="0"/>
              <a:t>Parents can contact the new </a:t>
            </a:r>
            <a:r>
              <a:rPr lang="en-US" sz="1400" dirty="0" err="1"/>
              <a:t>FoFSA</a:t>
            </a:r>
            <a:r>
              <a:rPr lang="en-US" sz="1400" dirty="0"/>
              <a:t> </a:t>
            </a:r>
            <a:r>
              <a:rPr lang="en-US" sz="1400" dirty="0" err="1"/>
              <a:t>gmail</a:t>
            </a:r>
            <a:r>
              <a:rPr lang="en-US" sz="1400" dirty="0"/>
              <a:t> email</a:t>
            </a:r>
          </a:p>
          <a:p>
            <a:pPr marL="0"/>
            <a:endParaRPr lang="en-US" sz="1400" b="1" dirty="0"/>
          </a:p>
          <a:p>
            <a:pPr marL="0" indent="0">
              <a:buNone/>
            </a:pPr>
            <a:r>
              <a:rPr lang="en-US" sz="1400" b="1" dirty="0"/>
              <a:t>Current Committee: - Everyone happy to keep existing roles </a:t>
            </a:r>
          </a:p>
          <a:p>
            <a:r>
              <a:rPr lang="en-US" sz="1400" dirty="0"/>
              <a:t>Chair – Sophie Edwards</a:t>
            </a:r>
          </a:p>
          <a:p>
            <a:r>
              <a:rPr lang="en-US" sz="1400" dirty="0"/>
              <a:t>Vice Chair – Vacancy</a:t>
            </a:r>
          </a:p>
          <a:p>
            <a:r>
              <a:rPr lang="en-US" sz="1400" dirty="0"/>
              <a:t>Treasurer – Sharon Moore</a:t>
            </a:r>
          </a:p>
          <a:p>
            <a:r>
              <a:rPr lang="en-US" sz="1400" dirty="0"/>
              <a:t>Vice Treasurer– Nathan French &amp; Chris Garlick</a:t>
            </a:r>
          </a:p>
          <a:p>
            <a:r>
              <a:rPr lang="en-US" sz="1400" dirty="0"/>
              <a:t>Secretary – Nicol Hick </a:t>
            </a:r>
          </a:p>
          <a:p>
            <a:r>
              <a:rPr lang="en-US" sz="1400" dirty="0"/>
              <a:t>Vice Secretary – Vacancy</a:t>
            </a:r>
          </a:p>
          <a:p>
            <a:pPr marL="0"/>
            <a:r>
              <a:rPr lang="en-US" sz="1400" dirty="0"/>
              <a:t>A big thank you to Alicia French and Claire Back for their support to the new </a:t>
            </a:r>
            <a:r>
              <a:rPr lang="en-US" sz="1400" dirty="0" err="1"/>
              <a:t>FoFSA</a:t>
            </a:r>
            <a:r>
              <a:rPr lang="en-US" sz="1400" dirty="0"/>
              <a:t> Committee, especially connected to the Xmas event </a:t>
            </a:r>
          </a:p>
          <a:p>
            <a:pPr marL="0"/>
            <a:endParaRPr lang="en-US" sz="1200" b="1" dirty="0"/>
          </a:p>
          <a:p>
            <a:pPr marL="0"/>
            <a:endParaRPr lang="en-US" sz="1200" b="1" dirty="0"/>
          </a:p>
          <a:p>
            <a:pPr marL="0"/>
            <a:endParaRPr lang="en-US" sz="1200" dirty="0"/>
          </a:p>
        </p:txBody>
      </p:sp>
    </p:spTree>
    <p:extLst>
      <p:ext uri="{BB962C8B-B14F-4D97-AF65-F5344CB8AC3E}">
        <p14:creationId xmlns:p14="http://schemas.microsoft.com/office/powerpoint/2010/main" val="354912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307467" y="84963"/>
            <a:ext cx="2854833" cy="3344037"/>
          </a:xfrm>
        </p:spPr>
        <p:txBody>
          <a:bodyPr vert="horz" lIns="91440" tIns="45720" rIns="91440" bIns="45720" rtlCol="0" anchor="ctr">
            <a:normAutofit/>
          </a:bodyPr>
          <a:lstStyle/>
          <a:p>
            <a:r>
              <a:rPr lang="en-US" sz="3600" kern="1200" dirty="0">
                <a:solidFill>
                  <a:schemeClr val="tx1"/>
                </a:solidFill>
                <a:latin typeface="+mj-lt"/>
                <a:ea typeface="+mj-ea"/>
                <a:cs typeface="+mj-cs"/>
                <a:sym typeface="Bodoni SvtyTwo ITC TT-Book"/>
              </a:rPr>
              <a:t>Chair’s Report 2021/22</a:t>
            </a: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Content Placeholder 11">
            <a:extLst>
              <a:ext uri="{FF2B5EF4-FFF2-40B4-BE49-F238E27FC236}">
                <a16:creationId xmlns:a16="http://schemas.microsoft.com/office/drawing/2014/main" id="{2F06A708-C428-8443-AB48-F60A95FF71FE}"/>
              </a:ext>
            </a:extLst>
          </p:cNvPr>
          <p:cNvSpPr>
            <a:spLocks noGrp="1"/>
          </p:cNvSpPr>
          <p:nvPr>
            <p:ph sz="half" idx="1"/>
          </p:nvPr>
        </p:nvSpPr>
        <p:spPr>
          <a:xfrm>
            <a:off x="2263807" y="847725"/>
            <a:ext cx="9086946" cy="5077587"/>
          </a:xfrm>
        </p:spPr>
        <p:txBody>
          <a:bodyPr vert="horz" lIns="91440" tIns="45720" rIns="91440" bIns="45720" rtlCol="0" anchor="ctr">
            <a:normAutofit/>
          </a:bodyPr>
          <a:lstStyle/>
          <a:p>
            <a:pPr marL="0" indent="0">
              <a:buNone/>
            </a:pPr>
            <a:r>
              <a:rPr lang="en-GB" dirty="0"/>
              <a:t> </a:t>
            </a:r>
          </a:p>
          <a:p>
            <a:pPr marL="0" indent="0">
              <a:buNone/>
            </a:pPr>
            <a:endParaRPr lang="en-US" dirty="0"/>
          </a:p>
          <a:p>
            <a:pPr marL="0" indent="0">
              <a:buNone/>
            </a:pPr>
            <a:endParaRPr lang="en-US" b="1" dirty="0"/>
          </a:p>
        </p:txBody>
      </p:sp>
      <p:sp>
        <p:nvSpPr>
          <p:cNvPr id="2" name="Rectangle 1">
            <a:extLst>
              <a:ext uri="{FF2B5EF4-FFF2-40B4-BE49-F238E27FC236}">
                <a16:creationId xmlns:a16="http://schemas.microsoft.com/office/drawing/2014/main" id="{2134012E-C0FD-4B4D-8D3B-E2FC143234EC}"/>
              </a:ext>
            </a:extLst>
          </p:cNvPr>
          <p:cNvSpPr/>
          <p:nvPr/>
        </p:nvSpPr>
        <p:spPr>
          <a:xfrm>
            <a:off x="2808389" y="1802686"/>
            <a:ext cx="7933678" cy="3857787"/>
          </a:xfrm>
          <a:prstGeom prst="rect">
            <a:avLst/>
          </a:prstGeom>
        </p:spPr>
        <p:txBody>
          <a:bodyPr wrap="square">
            <a:spAutoFit/>
          </a:bodyPr>
          <a:lstStyle/>
          <a:p>
            <a:pPr>
              <a:lnSpc>
                <a:spcPct val="107000"/>
              </a:lnSpc>
              <a:spcAft>
                <a:spcPts val="800"/>
              </a:spcAft>
            </a:pPr>
            <a:r>
              <a:rPr lang="en-US" sz="1600" dirty="0">
                <a:solidFill>
                  <a:srgbClr val="212121"/>
                </a:solidFill>
                <a:ea typeface="SimSun" panose="02010600030101010101" pitchFamily="2" charset="-122"/>
                <a:cs typeface="Calibri" panose="020F0502020204030204" pitchFamily="34" charset="0"/>
              </a:rPr>
              <a:t>Therefore, we have two positions available this year: - </a:t>
            </a:r>
            <a:r>
              <a:rPr lang="en-US" sz="1600" dirty="0">
                <a:solidFill>
                  <a:srgbClr val="FF0000"/>
                </a:solidFill>
                <a:ea typeface="SimSun" panose="02010600030101010101" pitchFamily="2" charset="-122"/>
                <a:cs typeface="Calibri" panose="020F0502020204030204" pitchFamily="34" charset="0"/>
              </a:rPr>
              <a:t>no additional people in the meeting so couldn’t fulfil the below </a:t>
            </a:r>
          </a:p>
          <a:p>
            <a:pPr>
              <a:lnSpc>
                <a:spcPct val="107000"/>
              </a:lnSpc>
              <a:spcAft>
                <a:spcPts val="800"/>
              </a:spcAft>
            </a:pPr>
            <a:endParaRPr lang="en-US" sz="1600" dirty="0">
              <a:solidFill>
                <a:srgbClr val="212121"/>
              </a:solidFill>
              <a:ea typeface="SimSun" panose="02010600030101010101" pitchFamily="2" charset="-122"/>
              <a:cs typeface="Times New Roman" panose="02020603050405020304" pitchFamily="18" charset="0"/>
            </a:endParaRPr>
          </a:p>
          <a:p>
            <a:pPr>
              <a:lnSpc>
                <a:spcPct val="107000"/>
              </a:lnSpc>
              <a:spcAft>
                <a:spcPts val="800"/>
              </a:spcAft>
            </a:pPr>
            <a:r>
              <a:rPr lang="en-US" sz="1600" b="1" dirty="0">
                <a:solidFill>
                  <a:srgbClr val="212121"/>
                </a:solidFill>
                <a:ea typeface="SimSun" panose="02010600030101010101" pitchFamily="2" charset="-122"/>
                <a:cs typeface="Cambria Bold" panose="02040803050406030204" pitchFamily="18" charset="0"/>
              </a:rPr>
              <a:t>Vice Chair </a:t>
            </a:r>
            <a:r>
              <a:rPr lang="en-US" sz="1600" dirty="0">
                <a:solidFill>
                  <a:srgbClr val="212121"/>
                </a:solidFill>
                <a:ea typeface="SimSun" panose="02010600030101010101" pitchFamily="2" charset="-122"/>
                <a:cs typeface="Calibri" panose="020F0502020204030204" pitchFamily="34" charset="0"/>
              </a:rPr>
              <a:t>- </a:t>
            </a:r>
            <a:r>
              <a:rPr lang="en-US" sz="1600" dirty="0">
                <a:solidFill>
                  <a:srgbClr val="222222"/>
                </a:solidFill>
                <a:ea typeface="SimSun" panose="02010600030101010101" pitchFamily="2" charset="-122"/>
                <a:cs typeface="Arial" panose="020B0604020202020204" pitchFamily="34" charset="0"/>
              </a:rPr>
              <a:t>helps to ensure that the Committee and all of our events continue to run smoothly. A support in case the Chair unable to attend and to spread the load during a normal busy year of events.</a:t>
            </a:r>
            <a:endParaRPr lang="en-GB" sz="1600" dirty="0">
              <a:ea typeface="MS Mincho" panose="02020609040205080304" pitchFamily="49" charset="-128"/>
              <a:cs typeface="Times New Roman" panose="02020603050405020304" pitchFamily="18" charset="0"/>
            </a:endParaRPr>
          </a:p>
          <a:p>
            <a:pPr>
              <a:lnSpc>
                <a:spcPct val="107000"/>
              </a:lnSpc>
              <a:spcAft>
                <a:spcPts val="800"/>
              </a:spcAft>
            </a:pPr>
            <a:endParaRPr lang="en-GB" sz="1600" dirty="0">
              <a:ea typeface="MS Mincho" panose="02020609040205080304" pitchFamily="49" charset="-128"/>
              <a:cs typeface="Times New Roman" panose="02020603050405020304" pitchFamily="18" charset="0"/>
            </a:endParaRPr>
          </a:p>
          <a:p>
            <a:pPr>
              <a:lnSpc>
                <a:spcPct val="107000"/>
              </a:lnSpc>
              <a:spcAft>
                <a:spcPts val="800"/>
              </a:spcAft>
            </a:pPr>
            <a:r>
              <a:rPr lang="en-US" sz="1600" b="1" dirty="0">
                <a:solidFill>
                  <a:srgbClr val="212121"/>
                </a:solidFill>
                <a:ea typeface="SimSun" panose="02010600030101010101" pitchFamily="2" charset="-122"/>
                <a:cs typeface="Cambria Bold" panose="02040803050406030204" pitchFamily="18" charset="0"/>
              </a:rPr>
              <a:t>Vice Secretary</a:t>
            </a:r>
            <a:r>
              <a:rPr lang="en-US" sz="1600" dirty="0">
                <a:solidFill>
                  <a:srgbClr val="212121"/>
                </a:solidFill>
                <a:ea typeface="SimSun" panose="02010600030101010101" pitchFamily="2" charset="-122"/>
                <a:cs typeface="Calibri" panose="020F0502020204030204" pitchFamily="34" charset="0"/>
              </a:rPr>
              <a:t>  - </a:t>
            </a:r>
            <a:r>
              <a:rPr lang="en-US" sz="1600" dirty="0">
                <a:solidFill>
                  <a:srgbClr val="222222"/>
                </a:solidFill>
                <a:ea typeface="SimSun" panose="02010600030101010101" pitchFamily="2" charset="-122"/>
                <a:cs typeface="Arial" panose="020B0604020202020204" pitchFamily="34" charset="0"/>
              </a:rPr>
              <a:t>helps to ensure that the Committee and all of our events continue to run smoothly. A support in case the Secretary unable to attend and to spread the load during a normal busy year of events.</a:t>
            </a:r>
          </a:p>
          <a:p>
            <a:pPr>
              <a:lnSpc>
                <a:spcPct val="107000"/>
              </a:lnSpc>
              <a:spcAft>
                <a:spcPts val="800"/>
              </a:spcAft>
            </a:pPr>
            <a:endParaRPr lang="en-GB" sz="1600" dirty="0">
              <a:ea typeface="MS Mincho" panose="02020609040205080304" pitchFamily="49" charset="-128"/>
              <a:cs typeface="Times New Roman" panose="02020603050405020304" pitchFamily="18" charset="0"/>
            </a:endParaRPr>
          </a:p>
          <a:p>
            <a:pPr>
              <a:lnSpc>
                <a:spcPct val="107000"/>
              </a:lnSpc>
              <a:spcAft>
                <a:spcPts val="800"/>
              </a:spcAft>
            </a:pPr>
            <a:endParaRPr lang="en-GB" sz="1600" dirty="0">
              <a:highlight>
                <a:srgbClr val="FFFF00"/>
              </a:highlight>
              <a:ea typeface="MS Mincho" panose="02020609040205080304" pitchFamily="49" charset="-128"/>
              <a:cs typeface="Times New Roman" panose="02020603050405020304" pitchFamily="18" charset="0"/>
            </a:endParaRPr>
          </a:p>
        </p:txBody>
      </p:sp>
      <p:pic>
        <p:nvPicPr>
          <p:cNvPr id="4" name="Picture 2" descr="Finmere CofE Primary School - Friends Of Finmere School Association (FOFSA)">
            <a:extLst>
              <a:ext uri="{FF2B5EF4-FFF2-40B4-BE49-F238E27FC236}">
                <a16:creationId xmlns:a16="http://schemas.microsoft.com/office/drawing/2014/main" id="{3E094308-3CE0-2285-7B13-70E85FBF1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054" y="5032769"/>
            <a:ext cx="1753793" cy="17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6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307467" y="84963"/>
            <a:ext cx="2854833" cy="3344037"/>
          </a:xfrm>
        </p:spPr>
        <p:txBody>
          <a:bodyPr vert="horz" lIns="91440" tIns="45720" rIns="91440" bIns="45720" rtlCol="0" anchor="ctr">
            <a:normAutofit/>
          </a:bodyPr>
          <a:lstStyle/>
          <a:p>
            <a:r>
              <a:rPr lang="en-US" sz="3600" kern="1200">
                <a:solidFill>
                  <a:schemeClr val="tx1"/>
                </a:solidFill>
                <a:latin typeface="+mj-lt"/>
                <a:ea typeface="+mj-ea"/>
                <a:cs typeface="+mj-cs"/>
                <a:sym typeface="Bodoni SvtyTwo ITC TT-Book"/>
              </a:rPr>
              <a:t>Treasurer’s Report 2021/22</a:t>
            </a:r>
            <a:br>
              <a:rPr lang="en-US" sz="3600" kern="1200">
                <a:solidFill>
                  <a:schemeClr val="tx1"/>
                </a:solidFill>
                <a:latin typeface="+mj-lt"/>
                <a:ea typeface="+mj-ea"/>
                <a:cs typeface="+mj-cs"/>
                <a:sym typeface="Bodoni SvtyTwo ITC TT-Book"/>
              </a:rPr>
            </a:br>
            <a:endParaRPr lang="en-US" sz="3600" kern="1200" dirty="0">
              <a:solidFill>
                <a:schemeClr val="tx1"/>
              </a:solidFill>
              <a:latin typeface="+mj-lt"/>
              <a:ea typeface="+mj-ea"/>
              <a:cs typeface="+mj-cs"/>
              <a:sym typeface="Bodoni SvtyTwo ITC TT-Book"/>
            </a:endParaRP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Content Placeholder 11">
            <a:extLst>
              <a:ext uri="{FF2B5EF4-FFF2-40B4-BE49-F238E27FC236}">
                <a16:creationId xmlns:a16="http://schemas.microsoft.com/office/drawing/2014/main" id="{2F06A708-C428-8443-AB48-F60A95FF71FE}"/>
              </a:ext>
            </a:extLst>
          </p:cNvPr>
          <p:cNvSpPr>
            <a:spLocks noGrp="1"/>
          </p:cNvSpPr>
          <p:nvPr>
            <p:ph sz="half" idx="1"/>
          </p:nvPr>
        </p:nvSpPr>
        <p:spPr>
          <a:xfrm>
            <a:off x="1995909" y="1242781"/>
            <a:ext cx="8796587" cy="5615219"/>
          </a:xfrm>
        </p:spPr>
        <p:txBody>
          <a:bodyPr vert="horz" lIns="91440" tIns="45720" rIns="91440" bIns="45720" rtlCol="0" anchor="ctr">
            <a:normAutofit lnSpcReduction="10000"/>
          </a:bodyPr>
          <a:lstStyle/>
          <a:p>
            <a:r>
              <a:rPr lang="en-GB" dirty="0"/>
              <a:t>Sharon Moore pleased to report that for the financial year 2021-2022, FOFSA made a net profit of £1,569.65 and ended the year with a balance of £5,838.58.  This puts us in a great position to continue to invest and improve in our lovely little school!</a:t>
            </a:r>
          </a:p>
          <a:p>
            <a:endParaRPr lang="en-GB" dirty="0"/>
          </a:p>
          <a:p>
            <a:r>
              <a:rPr lang="en-GB" dirty="0" err="1"/>
              <a:t>FoFSA</a:t>
            </a:r>
            <a:r>
              <a:rPr lang="en-GB" dirty="0"/>
              <a:t> ran nine fundraising activities during the year – all were successful in turning a profit.  The most profitable fundraisers for the year was the </a:t>
            </a:r>
            <a:r>
              <a:rPr lang="en-GB" dirty="0" err="1"/>
              <a:t>Finmere</a:t>
            </a:r>
            <a:r>
              <a:rPr lang="en-GB" dirty="0"/>
              <a:t> Fright Night which raised a profit of £1,870.08 and the Christmas Market (profit £1,239.17).  We were also fortunate to receive £3,514.62 in donations during the year.</a:t>
            </a:r>
          </a:p>
          <a:p>
            <a:endParaRPr lang="en-GB" dirty="0"/>
          </a:p>
          <a:p>
            <a:r>
              <a:rPr lang="en-GB" dirty="0" err="1"/>
              <a:t>FoFSA</a:t>
            </a:r>
            <a:r>
              <a:rPr lang="en-GB" dirty="0"/>
              <a:t> main goal for the year was to raise enough money to fund 15 new iPads for the school and pleased to report the iPads (along with protective cases and a storage trolley) were purchased earlier in the year and the children are already enjoying using them.  The iPads were the largest expense for the year (£3,758.00), followed by the residential coach costs (£1,090.00) and the Christmas Market (£1,025.68).</a:t>
            </a:r>
          </a:p>
          <a:p>
            <a:endParaRPr lang="en-US" dirty="0"/>
          </a:p>
          <a:p>
            <a:pPr marL="0" indent="0">
              <a:buNone/>
            </a:pPr>
            <a:r>
              <a:rPr lang="en-US" b="1" dirty="0"/>
              <a:t>Moving forwards…</a:t>
            </a:r>
          </a:p>
          <a:p>
            <a:r>
              <a:rPr lang="en-GB" dirty="0"/>
              <a:t>This financial year won’t see any profits from the </a:t>
            </a:r>
            <a:r>
              <a:rPr lang="en-GB" dirty="0" err="1"/>
              <a:t>Finmere</a:t>
            </a:r>
            <a:r>
              <a:rPr lang="en-GB" dirty="0"/>
              <a:t> Fright Night so we need to consider how we can substitute these funds from other fundraising activities.  It is also worth mentioning that although the Christmas Market brought in a profit, expenditure for the event was excessive and a number of savings could be made to maximise profit.  </a:t>
            </a:r>
          </a:p>
          <a:p>
            <a:r>
              <a:rPr lang="en-GB" dirty="0"/>
              <a:t>Spring fete would be the next big event in May 2023 </a:t>
            </a:r>
          </a:p>
        </p:txBody>
      </p:sp>
      <p:pic>
        <p:nvPicPr>
          <p:cNvPr id="3" name="Picture 2" descr="Finmere CofE Primary School - Friends Of Finmere School Association (FOFSA)">
            <a:extLst>
              <a:ext uri="{FF2B5EF4-FFF2-40B4-BE49-F238E27FC236}">
                <a16:creationId xmlns:a16="http://schemas.microsoft.com/office/drawing/2014/main" id="{4B714697-1F3A-D8EF-5013-B2547EBAD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054" y="5032769"/>
            <a:ext cx="1753793" cy="17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42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307467" y="84963"/>
            <a:ext cx="2854833" cy="3344037"/>
          </a:xfrm>
        </p:spPr>
        <p:txBody>
          <a:bodyPr vert="horz" lIns="91440" tIns="45720" rIns="91440" bIns="45720" rtlCol="0" anchor="ctr">
            <a:normAutofit/>
          </a:bodyPr>
          <a:lstStyle/>
          <a:p>
            <a:r>
              <a:rPr lang="en-US" sz="3600" kern="1200" dirty="0">
                <a:solidFill>
                  <a:schemeClr val="tx1"/>
                </a:solidFill>
                <a:latin typeface="+mj-lt"/>
                <a:ea typeface="+mj-ea"/>
                <a:cs typeface="+mj-cs"/>
                <a:sym typeface="Bodoni SvtyTwo ITC TT-Book"/>
              </a:rPr>
              <a:t>Treasurer’s Report 2021/22</a:t>
            </a: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Content Placeholder 11">
            <a:extLst>
              <a:ext uri="{FF2B5EF4-FFF2-40B4-BE49-F238E27FC236}">
                <a16:creationId xmlns:a16="http://schemas.microsoft.com/office/drawing/2014/main" id="{2F06A708-C428-8443-AB48-F60A95FF71FE}"/>
              </a:ext>
            </a:extLst>
          </p:cNvPr>
          <p:cNvSpPr>
            <a:spLocks noGrp="1"/>
          </p:cNvSpPr>
          <p:nvPr>
            <p:ph sz="half" idx="1"/>
          </p:nvPr>
        </p:nvSpPr>
        <p:spPr>
          <a:xfrm>
            <a:off x="3341751" y="847725"/>
            <a:ext cx="8332385" cy="5615219"/>
          </a:xfrm>
        </p:spPr>
        <p:txBody>
          <a:bodyPr vert="horz" lIns="91440" tIns="45720" rIns="91440" bIns="45720" rtlCol="0" anchor="ctr">
            <a:normAutofit/>
          </a:bodyPr>
          <a:lstStyle/>
          <a:p>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Opening Balance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£4,168.93</a:t>
            </a:r>
            <a:r>
              <a:rPr lang="en-US"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Total Income			£10,345.23</a:t>
            </a:r>
          </a:p>
          <a:p>
            <a:r>
              <a:rPr lang="en-GB" dirty="0">
                <a:latin typeface="Arial" panose="020B0604020202020204" pitchFamily="34" charset="0"/>
                <a:cs typeface="Arial" panose="020B0604020202020204" pitchFamily="34" charset="0"/>
              </a:rPr>
              <a:t>Total Expenditure			£8,784.58</a:t>
            </a:r>
          </a:p>
          <a:p>
            <a:r>
              <a:rPr lang="en-GB" dirty="0">
                <a:latin typeface="Arial" panose="020B0604020202020204" pitchFamily="34" charset="0"/>
                <a:cs typeface="Arial" panose="020B0604020202020204" pitchFamily="34" charset="0"/>
              </a:rPr>
              <a:t>Closing Balance on 30/09/21	£5,738.58</a:t>
            </a:r>
          </a:p>
          <a:p>
            <a:r>
              <a:rPr lang="en-GB" dirty="0">
                <a:latin typeface="Arial" panose="020B0604020202020204" pitchFamily="34" charset="0"/>
                <a:cs typeface="Arial" panose="020B0604020202020204" pitchFamily="34" charset="0"/>
              </a:rPr>
              <a:t>Cash Floats			£100.00</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TOTAL MONIES AVAILABLE	</a:t>
            </a:r>
            <a:r>
              <a:rPr lang="en-GB" b="1" u="sng" dirty="0">
                <a:latin typeface="Arial" panose="020B0604020202020204" pitchFamily="34" charset="0"/>
                <a:cs typeface="Arial" panose="020B0604020202020204" pitchFamily="34" charset="0"/>
              </a:rPr>
              <a:t>£5,838.58</a:t>
            </a:r>
            <a:endParaRPr lang="en-GB" dirty="0">
              <a:latin typeface="Arial" panose="020B0604020202020204" pitchFamily="34" charset="0"/>
              <a:cs typeface="Arial" panose="020B0604020202020204" pitchFamily="34" charset="0"/>
            </a:endParaRPr>
          </a:p>
          <a:p>
            <a:pPr>
              <a:buNone/>
            </a:pP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2021-2022 PROFIT		</a:t>
            </a:r>
            <a:r>
              <a:rPr lang="en-GB" b="1" u="sng" dirty="0">
                <a:latin typeface="Arial" panose="020B0604020202020204" pitchFamily="34" charset="0"/>
                <a:cs typeface="Arial" panose="020B0604020202020204" pitchFamily="34" charset="0"/>
              </a:rPr>
              <a:t>£1,569.65</a:t>
            </a:r>
            <a:r>
              <a:rPr lang="en-GB"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pic>
        <p:nvPicPr>
          <p:cNvPr id="3" name="Picture 2" descr="Finmere CofE Primary School - Friends Of Finmere School Association (FOFSA)">
            <a:extLst>
              <a:ext uri="{FF2B5EF4-FFF2-40B4-BE49-F238E27FC236}">
                <a16:creationId xmlns:a16="http://schemas.microsoft.com/office/drawing/2014/main" id="{55EC753A-A59D-3C4A-59F3-7A88CB849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054" y="5032769"/>
            <a:ext cx="1753793" cy="17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5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9B206E8-59BD-1B4C-8912-9A0443F96A4F}"/>
              </a:ext>
            </a:extLst>
          </p:cNvPr>
          <p:cNvSpPr>
            <a:spLocks noGrp="1"/>
          </p:cNvSpPr>
          <p:nvPr>
            <p:ph type="title" idx="4294967295"/>
          </p:nvPr>
        </p:nvSpPr>
        <p:spPr>
          <a:xfrm>
            <a:off x="0" y="-149225"/>
            <a:ext cx="6828503" cy="2079625"/>
          </a:xfrm>
        </p:spPr>
        <p:txBody>
          <a:bodyPr vert="horz" lIns="91440" tIns="45720" rIns="91440" bIns="45720" rtlCol="0" anchor="ctr">
            <a:normAutofit/>
          </a:bodyPr>
          <a:lstStyle/>
          <a:p>
            <a:r>
              <a:rPr lang="en-US" sz="3200" kern="1200" dirty="0">
                <a:solidFill>
                  <a:schemeClr val="tx1"/>
                </a:solidFill>
                <a:latin typeface="+mj-lt"/>
                <a:ea typeface="+mj-ea"/>
                <a:cs typeface="+mj-cs"/>
                <a:sym typeface="Bodoni SvtyTwo ITC TT-Book"/>
              </a:rPr>
              <a:t>Fundraising ideas in the year ahead</a:t>
            </a:r>
            <a:br>
              <a:rPr lang="en-US" sz="3600" kern="1200" dirty="0">
                <a:solidFill>
                  <a:schemeClr val="tx1"/>
                </a:solidFill>
                <a:latin typeface="+mj-lt"/>
                <a:ea typeface="+mj-ea"/>
                <a:cs typeface="+mj-cs"/>
                <a:sym typeface="Bodoni SvtyTwo ITC TT-Book"/>
              </a:rPr>
            </a:br>
            <a:endParaRPr lang="en-US" sz="3600" kern="1200" dirty="0">
              <a:solidFill>
                <a:schemeClr val="tx1"/>
              </a:solidFill>
              <a:latin typeface="+mj-lt"/>
              <a:ea typeface="+mj-ea"/>
              <a:cs typeface="+mj-cs"/>
              <a:sym typeface="Bodoni SvtyTwo ITC TT-Book"/>
            </a:endParaRPr>
          </a:p>
        </p:txBody>
      </p:sp>
      <p:sp>
        <p:nvSpPr>
          <p:cNvPr id="4" name="Rectangle 5">
            <a:extLst>
              <a:ext uri="{FF2B5EF4-FFF2-40B4-BE49-F238E27FC236}">
                <a16:creationId xmlns:a16="http://schemas.microsoft.com/office/drawing/2014/main" id="{A35AE3C9-91DD-4D2B-A746-FD45056034C1}"/>
              </a:ext>
            </a:extLst>
          </p:cNvPr>
          <p:cNvSpPr>
            <a:spLocks noChangeArrowheads="1"/>
          </p:cNvSpPr>
          <p:nvPr/>
        </p:nvSpPr>
        <p:spPr bwMode="auto">
          <a:xfrm>
            <a:off x="2456873" y="582356"/>
            <a:ext cx="75276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BFD01CD5-CCEC-4AAD-B472-B7B08655F384}"/>
              </a:ext>
            </a:extLst>
          </p:cNvPr>
          <p:cNvSpPr>
            <a:spLocks noChangeArrowheads="1"/>
          </p:cNvSpPr>
          <p:nvPr/>
        </p:nvSpPr>
        <p:spPr bwMode="auto">
          <a:xfrm>
            <a:off x="1873032" y="1859021"/>
            <a:ext cx="85472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GB" altLang="en-US" dirty="0">
                <a:latin typeface="Arial" panose="020B0604020202020204" pitchFamily="34" charset="0"/>
              </a:rPr>
              <a:t>Family bingo </a:t>
            </a:r>
          </a:p>
          <a:p>
            <a:pPr marR="0" lvl="0" algn="l" defTabSz="914400" rtl="0" eaLnBrk="0" fontAlgn="base" latinLnBrk="0" hangingPunct="0">
              <a:lnSpc>
                <a:spcPct val="100000"/>
              </a:lnSpc>
              <a:spcBef>
                <a:spcPct val="0"/>
              </a:spcBef>
              <a:spcAft>
                <a:spcPct val="0"/>
              </a:spcAft>
              <a:buClrTx/>
              <a:buSzTx/>
              <a:tabLst/>
            </a:pPr>
            <a:r>
              <a:rPr kumimoji="0" lang="en-GB" altLang="en-US" sz="1800" b="0" i="0" u="none" strike="noStrike" cap="none" normalizeH="0" baseline="0" dirty="0">
                <a:ln>
                  <a:noFill/>
                </a:ln>
                <a:solidFill>
                  <a:schemeClr val="tx1"/>
                </a:solidFill>
                <a:effectLst/>
                <a:latin typeface="Arial" panose="020B0604020202020204" pitchFamily="34" charset="0"/>
              </a:rPr>
              <a:t>Family games event </a:t>
            </a:r>
          </a:p>
          <a:p>
            <a:pPr marR="0" lvl="0" algn="l" defTabSz="914400" rtl="0" eaLnBrk="0" fontAlgn="base" latinLnBrk="0" hangingPunct="0">
              <a:lnSpc>
                <a:spcPct val="100000"/>
              </a:lnSpc>
              <a:spcBef>
                <a:spcPct val="0"/>
              </a:spcBef>
              <a:spcAft>
                <a:spcPct val="0"/>
              </a:spcAft>
              <a:buClrTx/>
              <a:buSzTx/>
              <a:tabLst/>
            </a:pPr>
            <a:r>
              <a:rPr lang="en-GB" altLang="en-US" dirty="0">
                <a:latin typeface="Arial" panose="020B0604020202020204" pitchFamily="34" charset="0"/>
              </a:rPr>
              <a:t>Quiz with food and drink in the village hall (evening adults event)</a:t>
            </a:r>
          </a:p>
          <a:p>
            <a:pPr marR="0" lvl="0" algn="l" defTabSz="914400" rtl="0" eaLnBrk="0" fontAlgn="base" latinLnBrk="0" hangingPunct="0">
              <a:lnSpc>
                <a:spcPct val="100000"/>
              </a:lnSpc>
              <a:spcBef>
                <a:spcPct val="0"/>
              </a:spcBef>
              <a:spcAft>
                <a:spcPct val="0"/>
              </a:spcAft>
              <a:buClrTx/>
              <a:buSzTx/>
              <a:tabLst/>
            </a:pPr>
            <a:r>
              <a:rPr kumimoji="0" lang="en-GB" altLang="en-US" sz="1800" b="0" i="0" u="none" strike="noStrike" cap="none" normalizeH="0" baseline="0" dirty="0">
                <a:ln>
                  <a:noFill/>
                </a:ln>
                <a:solidFill>
                  <a:schemeClr val="tx1"/>
                </a:solidFill>
                <a:effectLst/>
                <a:latin typeface="Arial" panose="020B0604020202020204" pitchFamily="34" charset="0"/>
              </a:rPr>
              <a:t>More discos</a:t>
            </a:r>
          </a:p>
          <a:p>
            <a:pPr marR="0" lvl="0" algn="l" defTabSz="914400" rtl="0" eaLnBrk="0" fontAlgn="base" latinLnBrk="0" hangingPunct="0">
              <a:lnSpc>
                <a:spcPct val="100000"/>
              </a:lnSpc>
              <a:spcBef>
                <a:spcPct val="0"/>
              </a:spcBef>
              <a:spcAft>
                <a:spcPct val="0"/>
              </a:spcAft>
              <a:buClrTx/>
              <a:buSzTx/>
              <a:tabLst/>
            </a:pPr>
            <a:r>
              <a:rPr lang="en-GB" altLang="en-US" dirty="0">
                <a:latin typeface="Arial" panose="020B0604020202020204" pitchFamily="34" charset="0"/>
              </a:rPr>
              <a:t>Race nights </a:t>
            </a:r>
            <a:r>
              <a:rPr kumimoji="0" lang="en-GB" altLang="en-US" sz="1800" b="0" i="0" u="none" strike="noStrike" cap="none" normalizeH="0" baseline="0" dirty="0">
                <a:ln>
                  <a:noFill/>
                </a:ln>
                <a:solidFill>
                  <a:schemeClr val="tx1"/>
                </a:solidFill>
                <a:effectLst/>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endParaRPr lang="en-GB" altLang="en-US"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en-GB" altLang="en-US" dirty="0">
                <a:latin typeface="Arial" panose="020B0604020202020204" pitchFamily="34" charset="0"/>
              </a:rPr>
              <a:t>Kids events to be directly after school to help with attendance </a:t>
            </a: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Finmere CofE Primary School - Friends Of Finmere School Association (FOFSA)">
            <a:extLst>
              <a:ext uri="{FF2B5EF4-FFF2-40B4-BE49-F238E27FC236}">
                <a16:creationId xmlns:a16="http://schemas.microsoft.com/office/drawing/2014/main" id="{B3FD673B-5A03-A7F2-65B0-03B5C8845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054" y="5032769"/>
            <a:ext cx="1753793" cy="17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9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64008" y="-27345"/>
            <a:ext cx="8391734" cy="577952"/>
          </a:xfrm>
        </p:spPr>
        <p:txBody>
          <a:bodyPr vert="horz" lIns="91440" tIns="45720" rIns="91440" bIns="45720" rtlCol="0" anchor="t">
            <a:normAutofit/>
          </a:bodyPr>
          <a:lstStyle/>
          <a:p>
            <a:r>
              <a:rPr lang="en-US" sz="2800" kern="1200" dirty="0" err="1">
                <a:solidFill>
                  <a:schemeClr val="tx1"/>
                </a:solidFill>
                <a:latin typeface="+mj-lt"/>
                <a:ea typeface="+mj-ea"/>
                <a:cs typeface="+mj-cs"/>
                <a:sym typeface="Bodoni SvtyTwo ITC TT-Book"/>
              </a:rPr>
              <a:t>Mrs</a:t>
            </a:r>
            <a:r>
              <a:rPr lang="en-US" sz="2800" kern="1200" dirty="0">
                <a:solidFill>
                  <a:schemeClr val="tx1"/>
                </a:solidFill>
                <a:latin typeface="+mj-lt"/>
                <a:ea typeface="+mj-ea"/>
                <a:cs typeface="+mj-cs"/>
                <a:sym typeface="Bodoni SvtyTwo ITC TT-Book"/>
              </a:rPr>
              <a:t> </a:t>
            </a:r>
            <a:r>
              <a:rPr lang="en-US" sz="2800" dirty="0">
                <a:sym typeface="Bodoni SvtyTwo ITC TT-Book"/>
              </a:rPr>
              <a:t>Law</a:t>
            </a:r>
            <a:r>
              <a:rPr lang="en-US" sz="2800" kern="1200" dirty="0">
                <a:solidFill>
                  <a:schemeClr val="tx1"/>
                </a:solidFill>
                <a:latin typeface="+mj-lt"/>
                <a:ea typeface="+mj-ea"/>
                <a:cs typeface="+mj-cs"/>
                <a:sym typeface="Bodoni SvtyTwo ITC TT-Book"/>
              </a:rPr>
              <a:t>’s wish list – </a:t>
            </a:r>
            <a:r>
              <a:rPr lang="en-US" sz="2000" kern="1200" dirty="0">
                <a:solidFill>
                  <a:schemeClr val="tx1"/>
                </a:solidFill>
                <a:latin typeface="+mj-lt"/>
                <a:ea typeface="+mj-ea"/>
                <a:cs typeface="+mj-cs"/>
                <a:sym typeface="Bodoni SvtyTwo ITC TT-Book"/>
              </a:rPr>
              <a:t>looking at different classes</a:t>
            </a: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Content Placeholder 11">
            <a:extLst>
              <a:ext uri="{FF2B5EF4-FFF2-40B4-BE49-F238E27FC236}">
                <a16:creationId xmlns:a16="http://schemas.microsoft.com/office/drawing/2014/main" id="{2F06A708-C428-8443-AB48-F60A95FF71FE}"/>
              </a:ext>
            </a:extLst>
          </p:cNvPr>
          <p:cNvSpPr>
            <a:spLocks noGrp="1"/>
          </p:cNvSpPr>
          <p:nvPr>
            <p:ph sz="half" idx="1"/>
          </p:nvPr>
        </p:nvSpPr>
        <p:spPr>
          <a:xfrm>
            <a:off x="2894121" y="847725"/>
            <a:ext cx="8780016" cy="5615219"/>
          </a:xfrm>
        </p:spPr>
        <p:txBody>
          <a:bodyPr vert="horz" lIns="91440" tIns="45720" rIns="91440" bIns="45720" rtlCol="0" anchor="ctr">
            <a:normAutofit/>
          </a:bodyPr>
          <a:lstStyle/>
          <a:p>
            <a:endParaRPr lang="en-GB" dirty="0"/>
          </a:p>
          <a:p>
            <a:pPr marL="0" indent="0">
              <a:buNone/>
            </a:pPr>
            <a:endParaRPr lang="en-GB" dirty="0"/>
          </a:p>
          <a:p>
            <a:pPr marL="0" indent="0">
              <a:buNone/>
            </a:pPr>
            <a:endParaRPr lang="en-GB" dirty="0"/>
          </a:p>
          <a:p>
            <a:endParaRPr lang="en-US" sz="2000" dirty="0"/>
          </a:p>
        </p:txBody>
      </p:sp>
      <p:graphicFrame>
        <p:nvGraphicFramePr>
          <p:cNvPr id="2" name="Table 1">
            <a:extLst>
              <a:ext uri="{FF2B5EF4-FFF2-40B4-BE49-F238E27FC236}">
                <a16:creationId xmlns:a16="http://schemas.microsoft.com/office/drawing/2014/main" id="{F22D1A2A-1B18-A3C2-F564-EF72D98E30C9}"/>
              </a:ext>
            </a:extLst>
          </p:cNvPr>
          <p:cNvGraphicFramePr>
            <a:graphicFrameLocks noGrp="1"/>
          </p:cNvGraphicFramePr>
          <p:nvPr>
            <p:extLst>
              <p:ext uri="{D42A27DB-BD31-4B8C-83A1-F6EECF244321}">
                <p14:modId xmlns:p14="http://schemas.microsoft.com/office/powerpoint/2010/main" val="1003743226"/>
              </p:ext>
            </p:extLst>
          </p:nvPr>
        </p:nvGraphicFramePr>
        <p:xfrm>
          <a:off x="128016" y="550605"/>
          <a:ext cx="11803625" cy="6052719"/>
        </p:xfrm>
        <a:graphic>
          <a:graphicData uri="http://schemas.openxmlformats.org/drawingml/2006/table">
            <a:tbl>
              <a:tblPr>
                <a:tableStyleId>{5C22544A-7EE6-4342-B048-85BDC9FD1C3A}</a:tableStyleId>
              </a:tblPr>
              <a:tblGrid>
                <a:gridCol w="878119">
                  <a:extLst>
                    <a:ext uri="{9D8B030D-6E8A-4147-A177-3AD203B41FA5}">
                      <a16:colId xmlns:a16="http://schemas.microsoft.com/office/drawing/2014/main" val="3215653400"/>
                    </a:ext>
                  </a:extLst>
                </a:gridCol>
                <a:gridCol w="1200611">
                  <a:extLst>
                    <a:ext uri="{9D8B030D-6E8A-4147-A177-3AD203B41FA5}">
                      <a16:colId xmlns:a16="http://schemas.microsoft.com/office/drawing/2014/main" val="150432030"/>
                    </a:ext>
                  </a:extLst>
                </a:gridCol>
                <a:gridCol w="880779">
                  <a:extLst>
                    <a:ext uri="{9D8B030D-6E8A-4147-A177-3AD203B41FA5}">
                      <a16:colId xmlns:a16="http://schemas.microsoft.com/office/drawing/2014/main" val="880653339"/>
                    </a:ext>
                  </a:extLst>
                </a:gridCol>
                <a:gridCol w="615151">
                  <a:extLst>
                    <a:ext uri="{9D8B030D-6E8A-4147-A177-3AD203B41FA5}">
                      <a16:colId xmlns:a16="http://schemas.microsoft.com/office/drawing/2014/main" val="2445794715"/>
                    </a:ext>
                  </a:extLst>
                </a:gridCol>
                <a:gridCol w="862885">
                  <a:extLst>
                    <a:ext uri="{9D8B030D-6E8A-4147-A177-3AD203B41FA5}">
                      <a16:colId xmlns:a16="http://schemas.microsoft.com/office/drawing/2014/main" val="2146499312"/>
                    </a:ext>
                  </a:extLst>
                </a:gridCol>
                <a:gridCol w="7366080">
                  <a:extLst>
                    <a:ext uri="{9D8B030D-6E8A-4147-A177-3AD203B41FA5}">
                      <a16:colId xmlns:a16="http://schemas.microsoft.com/office/drawing/2014/main" val="3487948552"/>
                    </a:ext>
                  </a:extLst>
                </a:gridCol>
              </a:tblGrid>
              <a:tr h="508945">
                <a:tc>
                  <a:txBody>
                    <a:bodyPr/>
                    <a:lstStyle/>
                    <a:p>
                      <a:pPr algn="l" fontAlgn="ctr"/>
                      <a:r>
                        <a:rPr lang="en-GB" sz="1300" u="none" strike="noStrike">
                          <a:effectLst/>
                        </a:rPr>
                        <a:t>Item</a:t>
                      </a:r>
                      <a:endParaRPr lang="en-GB" sz="1300" b="1"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a:effectLst/>
                        </a:rPr>
                        <a:t>Description</a:t>
                      </a:r>
                      <a:endParaRPr lang="en-GB" sz="1300" b="1"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none" strike="noStrike">
                          <a:effectLst/>
                        </a:rPr>
                        <a:t>Number needed</a:t>
                      </a:r>
                      <a:endParaRPr lang="en-GB" sz="1300" b="1"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Cost</a:t>
                      </a:r>
                      <a:endParaRPr lang="en-GB" sz="1300" b="1"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Total cost </a:t>
                      </a:r>
                      <a:endParaRPr lang="en-GB" sz="1300" b="1"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none" strike="noStrike">
                          <a:effectLst/>
                        </a:rPr>
                        <a:t>Link </a:t>
                      </a:r>
                      <a:endParaRPr lang="en-GB" sz="1300" b="1" i="0" u="none" strike="noStrike">
                        <a:solidFill>
                          <a:srgbClr val="000000"/>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2167822869"/>
                  </a:ext>
                </a:extLst>
              </a:tr>
              <a:tr h="508945">
                <a:tc>
                  <a:txBody>
                    <a:bodyPr/>
                    <a:lstStyle/>
                    <a:p>
                      <a:pPr algn="l" fontAlgn="ctr"/>
                      <a:r>
                        <a:rPr lang="en-GB" sz="1300" u="none" strike="noStrike">
                          <a:effectLst/>
                        </a:rPr>
                        <a:t>Times tables rock stars </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a:effectLst/>
                        </a:rPr>
                        <a:t>Annual cost </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£120.20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£120.20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2"/>
                        </a:rPr>
                        <a:t>https://ttrockstars.com/page/purchase</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1701706097"/>
                  </a:ext>
                </a:extLst>
              </a:tr>
              <a:tr h="761595">
                <a:tc>
                  <a:txBody>
                    <a:bodyPr/>
                    <a:lstStyle/>
                    <a:p>
                      <a:pPr algn="l" fontAlgn="ctr"/>
                      <a:r>
                        <a:rPr lang="en-GB" sz="1300" u="none" strike="noStrike">
                          <a:effectLst/>
                        </a:rPr>
                        <a:t>Numberbots </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dirty="0">
                          <a:effectLst/>
                        </a:rPr>
                        <a:t>Annual cost ( discount if have rockstars) </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£91.25</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dirty="0">
                          <a:effectLst/>
                        </a:rPr>
                        <a:t>£91.25</a:t>
                      </a:r>
                      <a:endParaRPr lang="en-GB" sz="1300" b="0" i="0" u="none" strike="noStrike" dirty="0">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3"/>
                        </a:rPr>
                        <a:t>https://numbots.com/purchase/</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3493420856"/>
                  </a:ext>
                </a:extLst>
              </a:tr>
              <a:tr h="256292">
                <a:tc>
                  <a:txBody>
                    <a:bodyPr/>
                    <a:lstStyle/>
                    <a:p>
                      <a:pPr algn="l" fontAlgn="ctr"/>
                      <a:r>
                        <a:rPr lang="en-GB" sz="1300" u="none" strike="noStrike">
                          <a:effectLst/>
                        </a:rPr>
                        <a:t>Ocarinas</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a:effectLst/>
                        </a:rPr>
                        <a:t>A set of …</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£97.88</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£97.88</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4"/>
                        </a:rPr>
                        <a:t>https://www.tts-group.co.uk/ocarina-musical-instrument/1001908.html</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55306477"/>
                  </a:ext>
                </a:extLst>
              </a:tr>
              <a:tr h="1266899">
                <a:tc>
                  <a:txBody>
                    <a:bodyPr/>
                    <a:lstStyle/>
                    <a:p>
                      <a:pPr algn="l" fontAlgn="ctr"/>
                      <a:r>
                        <a:rPr lang="en-GB" sz="1300" u="none" strike="noStrike">
                          <a:effectLst/>
                        </a:rPr>
                        <a:t>Tooti flutes</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a:effectLst/>
                        </a:rPr>
                        <a:t>For 1 initially as Y5&amp;6 haven't done ocarinas but ultimately a set would be needed  </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£25.95</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£25.95</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5"/>
                        </a:rPr>
                        <a:t>https://www.musik-produktiv.com/gb/nuvo-toot-2-0-wbl.html</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1303801481"/>
                  </a:ext>
                </a:extLst>
              </a:tr>
              <a:tr h="761595">
                <a:tc>
                  <a:txBody>
                    <a:bodyPr/>
                    <a:lstStyle/>
                    <a:p>
                      <a:pPr algn="l" fontAlgn="ctr"/>
                      <a:r>
                        <a:rPr lang="en-GB" sz="1300" u="none" strike="noStrike">
                          <a:effectLst/>
                        </a:rPr>
                        <a:t>Free standing whiteboards</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a:effectLst/>
                        </a:rPr>
                        <a:t>For phonics teaching </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2</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£84.95</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£169.90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6"/>
                        </a:rPr>
                        <a:t>https://www.amazon.co.uk/Mobile-Rolling-Whiteboard-Aluminum-Standing/dp/B07XL2ZH57/ref=sr_1_4_sspa?crid=1S0RQ940975QW&amp;keywords=free+standing+whiteboard&amp;qid=1666721987&amp;qu=eyJxc2MiOiI1LjQxIiwicXNhIjoiNS4wNiIsInFzcCI6IjQuNjkifQ%3D%3D&amp;sprefix=free+standing+whiteboard%2Caps%2C67&amp;sr=8-4-spons&amp;psc=1</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2362182822"/>
                  </a:ext>
                </a:extLst>
              </a:tr>
              <a:tr h="256292">
                <a:tc>
                  <a:txBody>
                    <a:bodyPr/>
                    <a:lstStyle/>
                    <a:p>
                      <a:pPr algn="l" fontAlgn="ctr"/>
                      <a:r>
                        <a:rPr lang="en-GB" sz="1300" u="none" strike="noStrike">
                          <a:effectLst/>
                        </a:rPr>
                        <a:t>Pocket chart</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a:effectLst/>
                        </a:rPr>
                        <a:t>For phonics teaching </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2</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£15.95</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£31.90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7"/>
                        </a:rPr>
                        <a:t>https://www.amazon.co.uk/gp/product/B07S7BQ5F8/ref=ewc_pr_img_2?smid=A12GHPXXDCO5C8&amp;psc=1</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2984180082"/>
                  </a:ext>
                </a:extLst>
              </a:tr>
              <a:tr h="761595">
                <a:tc>
                  <a:txBody>
                    <a:bodyPr/>
                    <a:lstStyle/>
                    <a:p>
                      <a:pPr algn="l" fontAlgn="ctr"/>
                      <a:r>
                        <a:rPr lang="en-GB" sz="1300" u="none" strike="noStrike">
                          <a:effectLst/>
                        </a:rPr>
                        <a:t>Magnetic whiteboards</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a:effectLst/>
                        </a:rPr>
                        <a:t>At least 10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£10.99</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£109.90</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a:effectLst/>
                          <a:hlinkClick r:id="rId8"/>
                        </a:rPr>
                        <a:t>https://www.amazon.co.uk/SwanSea-Magnetic-Whiteboard-Double-Planning/dp/B01J4YY918/ref=sr_1_5?crid=3BZQ7HO4AYTPN&amp;keywords=kids+magnetic+whiteboards&amp;qid=1666722159&amp;sprefix=kids+magnetic+whiteboards%2Caps%2C74&amp;sr=8-5</a:t>
                      </a:r>
                      <a:endParaRPr lang="en-GB" sz="1300" b="0" i="0" u="sng" strike="noStrike">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2258433177"/>
                  </a:ext>
                </a:extLst>
              </a:tr>
              <a:tr h="761595">
                <a:tc>
                  <a:txBody>
                    <a:bodyPr/>
                    <a:lstStyle/>
                    <a:p>
                      <a:pPr algn="l" fontAlgn="ctr"/>
                      <a:r>
                        <a:rPr lang="en-GB" sz="1300" u="none" strike="noStrike">
                          <a:effectLst/>
                        </a:rPr>
                        <a:t>Waterwall</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ctr" fontAlgn="ctr"/>
                      <a:r>
                        <a:rPr lang="en-GB" sz="1300" u="none" strike="noStrike">
                          <a:effectLst/>
                        </a:rPr>
                        <a:t>For Early Years </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£100.72</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r" fontAlgn="ctr"/>
                      <a:r>
                        <a:rPr lang="en-GB" sz="1300" u="none" strike="noStrike">
                          <a:effectLst/>
                        </a:rPr>
                        <a:t>£100.72</a:t>
                      </a:r>
                      <a:endParaRPr lang="en-GB" sz="1300" b="0" i="0" u="none" strike="noStrike">
                        <a:solidFill>
                          <a:srgbClr val="000000"/>
                        </a:solidFill>
                        <a:effectLst/>
                        <a:latin typeface="Calibri" panose="020F0502020204030204" pitchFamily="34" charset="0"/>
                      </a:endParaRPr>
                    </a:p>
                  </a:txBody>
                  <a:tcPr marL="2416" marR="2416" marT="2416" marB="0" anchor="ctr"/>
                </a:tc>
                <a:tc>
                  <a:txBody>
                    <a:bodyPr/>
                    <a:lstStyle/>
                    <a:p>
                      <a:pPr algn="l" fontAlgn="ctr"/>
                      <a:r>
                        <a:rPr lang="en-GB" sz="1300" u="sng" strike="noStrike" dirty="0">
                          <a:effectLst/>
                          <a:hlinkClick r:id="rId9"/>
                        </a:rPr>
                        <a:t>https://www.amazon.co.uk/Playhouse-Waterwall-Educational-Childrens-Coordination/dp/B09QMD7DL9/ref=sr_1_23?crid=22554JTUSK2IU&amp;keywords=water+tray+toys+for+early+years&amp;qid=1666722262&amp;qu=eyJxc2MiOiI1LjIwIiwicXNhIjoiNC45MyIsInFzcCI6IjQuMDYifQ%3D%3D&amp;sprefix=water+tray%2Caps%2C85&amp;sr=8-23</a:t>
                      </a:r>
                      <a:endParaRPr lang="en-GB" sz="1300" b="0" i="0" u="sng" strike="noStrike" dirty="0">
                        <a:solidFill>
                          <a:srgbClr val="0563C1"/>
                        </a:solidFill>
                        <a:effectLst/>
                        <a:latin typeface="Calibri" panose="020F0502020204030204" pitchFamily="34" charset="0"/>
                      </a:endParaRPr>
                    </a:p>
                  </a:txBody>
                  <a:tcPr marL="2416" marR="2416" marT="2416" marB="0" anchor="ctr"/>
                </a:tc>
                <a:extLst>
                  <a:ext uri="{0D108BD9-81ED-4DB2-BD59-A6C34878D82A}">
                    <a16:rowId xmlns:a16="http://schemas.microsoft.com/office/drawing/2014/main" val="3097161999"/>
                  </a:ext>
                </a:extLst>
              </a:tr>
            </a:tbl>
          </a:graphicData>
        </a:graphic>
      </p:graphicFrame>
    </p:spTree>
    <p:extLst>
      <p:ext uri="{BB962C8B-B14F-4D97-AF65-F5344CB8AC3E}">
        <p14:creationId xmlns:p14="http://schemas.microsoft.com/office/powerpoint/2010/main" val="29357988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b809c54a-47a3-4bf5-b9f0-ff7aac01527d" xsi:nil="true"/>
    <lcf76f155ced4ddcb4097134ff3c332f xmlns="b809c54a-47a3-4bf5-b9f0-ff7aac01527d">
      <Terms xmlns="http://schemas.microsoft.com/office/infopath/2007/PartnerControls"/>
    </lcf76f155ced4ddcb4097134ff3c332f>
    <TaxCatchAll xmlns="a5c5328b-745e-441b-81f6-a61ce4e5be0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8C16C09178C949A179E1DC8C7410D7" ma:contentTypeVersion="12" ma:contentTypeDescription="Create a new document." ma:contentTypeScope="" ma:versionID="df6feb51ffbef01f5e30c550543cb7f5">
  <xsd:schema xmlns:xsd="http://www.w3.org/2001/XMLSchema" xmlns:xs="http://www.w3.org/2001/XMLSchema" xmlns:p="http://schemas.microsoft.com/office/2006/metadata/properties" xmlns:ns2="b809c54a-47a3-4bf5-b9f0-ff7aac01527d" xmlns:ns3="a5c5328b-745e-441b-81f6-a61ce4e5be01" targetNamespace="http://schemas.microsoft.com/office/2006/metadata/properties" ma:root="true" ma:fieldsID="b28221e6b1012c4ffeb2f302e6c26379" ns2:_="" ns3:_="">
    <xsd:import namespace="b809c54a-47a3-4bf5-b9f0-ff7aac01527d"/>
    <xsd:import namespace="a5c5328b-745e-441b-81f6-a61ce4e5be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09c54a-47a3-4bf5-b9f0-ff7aac0152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c05dd2-8813-461e-9575-5aa527f0ef3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c5328b-745e-441b-81f6-a61ce4e5be0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1681234-5b29-4409-ad4f-f71d1dbcbcfa}" ma:internalName="TaxCatchAll" ma:showField="CatchAllData" ma:web="a5c5328b-745e-441b-81f6-a61ce4e5be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F4328E-77DF-41E8-952F-124AE19F1F7C}">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a5c5328b-745e-441b-81f6-a61ce4e5be01"/>
    <ds:schemaRef ds:uri="http://schemas.microsoft.com/office/infopath/2007/PartnerControls"/>
    <ds:schemaRef ds:uri="http://purl.org/dc/terms/"/>
    <ds:schemaRef ds:uri="b809c54a-47a3-4bf5-b9f0-ff7aac01527d"/>
    <ds:schemaRef ds:uri="http://www.w3.org/XML/1998/namespace"/>
    <ds:schemaRef ds:uri="http://purl.org/dc/dcmitype/"/>
  </ds:schemaRefs>
</ds:datastoreItem>
</file>

<file path=customXml/itemProps2.xml><?xml version="1.0" encoding="utf-8"?>
<ds:datastoreItem xmlns:ds="http://schemas.openxmlformats.org/officeDocument/2006/customXml" ds:itemID="{6A7FA506-1E93-4CA4-B270-1F08FD18C366}">
  <ds:schemaRefs>
    <ds:schemaRef ds:uri="http://schemas.microsoft.com/sharepoint/v3/contenttype/forms"/>
  </ds:schemaRefs>
</ds:datastoreItem>
</file>

<file path=customXml/itemProps3.xml><?xml version="1.0" encoding="utf-8"?>
<ds:datastoreItem xmlns:ds="http://schemas.openxmlformats.org/officeDocument/2006/customXml" ds:itemID="{980F948C-3BD5-42FE-AA47-B60F4CC7C9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09c54a-47a3-4bf5-b9f0-ff7aac01527d"/>
    <ds:schemaRef ds:uri="a5c5328b-745e-441b-81f6-a61ce4e5b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2325</Words>
  <Application>Microsoft Office PowerPoint</Application>
  <PresentationFormat>Widescreen</PresentationFormat>
  <Paragraphs>321</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MS Mincho</vt:lpstr>
      <vt:lpstr>SimSun</vt:lpstr>
      <vt:lpstr>Arial</vt:lpstr>
      <vt:lpstr>Bodoni SvtyTwo ITC TT-Book</vt:lpstr>
      <vt:lpstr>Calibri</vt:lpstr>
      <vt:lpstr>Calibri Light</vt:lpstr>
      <vt:lpstr>Cambria Bold</vt:lpstr>
      <vt:lpstr>OpenSans-Webfont</vt:lpstr>
      <vt:lpstr>Times New Roman</vt:lpstr>
      <vt:lpstr>Wingdings</vt:lpstr>
      <vt:lpstr>Office Theme</vt:lpstr>
      <vt:lpstr>Friends of Finmere School Association (FoFSA) </vt:lpstr>
      <vt:lpstr>Chair’s Report 2021/22</vt:lpstr>
      <vt:lpstr>Chair’s Report 2021/22</vt:lpstr>
      <vt:lpstr>Chair’s Report 2021/22</vt:lpstr>
      <vt:lpstr>Chair’s Report 2021/22</vt:lpstr>
      <vt:lpstr>Treasurer’s Report 2021/22 </vt:lpstr>
      <vt:lpstr>Treasurer’s Report 2021/22</vt:lpstr>
      <vt:lpstr>Fundraising ideas in the year ahead </vt:lpstr>
      <vt:lpstr>Mrs Law’s wish list – looking at different classes</vt:lpstr>
      <vt:lpstr>Mrs Law’s wish list – looking at different classes</vt:lpstr>
      <vt:lpstr>PowerPoint Presentation</vt:lpstr>
      <vt:lpstr>PowerPoint Presentation</vt:lpstr>
      <vt:lpstr>FUNDRAISING IN THE YEAR AHEAD </vt:lpstr>
      <vt:lpstr>Fundraising in the year ahead </vt:lpstr>
      <vt:lpstr>Fundraising in the year ahead </vt:lpstr>
      <vt:lpstr>AOB?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2020-10-12T15:43:43Z</dcterms:created>
  <dcterms:modified xsi:type="dcterms:W3CDTF">2023-02-08T08:30:54Z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0x010100458C16C09178C949A179E1DC8C7410D7</vt:lpwstr>
  </property>
</Properties>
</file>